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5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88"/>
    <p:restoredTop sz="82152" autoAdjust="0"/>
  </p:normalViewPr>
  <p:slideViewPr>
    <p:cSldViewPr snapToGrid="0">
      <p:cViewPr varScale="1">
        <p:scale>
          <a:sx n="61" d="100"/>
          <a:sy n="61" d="100"/>
        </p:scale>
        <p:origin x="76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BDCC2C-E960-4B82-BE32-0C9C1B0362E3}" type="doc">
      <dgm:prSet loTypeId="urn:microsoft.com/office/officeart/2005/8/layout/StepDownProcess" loCatId="process" qsTypeId="urn:microsoft.com/office/officeart/2005/8/quickstyle/simple1" qsCatId="simple" csTypeId="urn:microsoft.com/office/officeart/2005/8/colors/accent5_1" csCatId="accent5" phldr="1"/>
      <dgm:spPr/>
      <dgm:t>
        <a:bodyPr/>
        <a:lstStyle/>
        <a:p>
          <a:endParaRPr lang="en-US"/>
        </a:p>
      </dgm:t>
    </dgm:pt>
    <dgm:pt modelId="{ED973229-0EE4-4421-A279-05D9E74267CB}">
      <dgm:prSet phldrT="[Text]"/>
      <dgm:spPr/>
      <dgm:t>
        <a:bodyPr/>
        <a:lstStyle/>
        <a:p>
          <a:r>
            <a:rPr lang="en-US" dirty="0">
              <a:solidFill>
                <a:srgbClr val="505759"/>
              </a:solidFill>
              <a:latin typeface="Roboto Light" panose="02000000000000000000" pitchFamily="2" charset="0"/>
              <a:ea typeface="Roboto Light" panose="02000000000000000000" pitchFamily="2" charset="0"/>
            </a:rPr>
            <a:t>Problem</a:t>
          </a:r>
        </a:p>
      </dgm:t>
    </dgm:pt>
    <dgm:pt modelId="{53BCB2AE-5B50-4554-8412-7E4924A0C941}" type="parTrans" cxnId="{F2DE5CC7-9D6C-49C8-9AF2-6B9A73FE9845}">
      <dgm:prSet/>
      <dgm:spPr/>
      <dgm:t>
        <a:bodyPr/>
        <a:lstStyle/>
        <a:p>
          <a:endParaRPr lang="en-US"/>
        </a:p>
      </dgm:t>
    </dgm:pt>
    <dgm:pt modelId="{78F8A984-1AD3-47EE-89BC-5FEA6BBCAB06}" type="sibTrans" cxnId="{F2DE5CC7-9D6C-49C8-9AF2-6B9A73FE9845}">
      <dgm:prSet/>
      <dgm:spPr/>
      <dgm:t>
        <a:bodyPr/>
        <a:lstStyle/>
        <a:p>
          <a:endParaRPr lang="en-US"/>
        </a:p>
      </dgm:t>
    </dgm:pt>
    <dgm:pt modelId="{B311DC11-16DB-4B96-B49C-15FAB69CD2DE}">
      <dgm:prSet phldrT="[Text]"/>
      <dgm:spPr/>
      <dgm:t>
        <a:bodyPr/>
        <a:lstStyle/>
        <a:p>
          <a:r>
            <a:rPr lang="en-US" dirty="0">
              <a:solidFill>
                <a:srgbClr val="505759"/>
              </a:solidFill>
              <a:latin typeface="Roboto Light" panose="02000000000000000000" pitchFamily="2" charset="0"/>
              <a:ea typeface="Roboto Light" panose="02000000000000000000" pitchFamily="2" charset="0"/>
            </a:rPr>
            <a:t>Rule 1</a:t>
          </a:r>
        </a:p>
      </dgm:t>
    </dgm:pt>
    <dgm:pt modelId="{0FD10352-2640-4A9D-B1E9-BF219666143A}" type="parTrans" cxnId="{D1392E49-1395-40B1-80F6-9684F823C1C0}">
      <dgm:prSet/>
      <dgm:spPr/>
      <dgm:t>
        <a:bodyPr/>
        <a:lstStyle/>
        <a:p>
          <a:endParaRPr lang="en-US"/>
        </a:p>
      </dgm:t>
    </dgm:pt>
    <dgm:pt modelId="{F45CB6DB-2412-4D08-A9AA-C0DD3EF48EFB}" type="sibTrans" cxnId="{D1392E49-1395-40B1-80F6-9684F823C1C0}">
      <dgm:prSet/>
      <dgm:spPr/>
      <dgm:t>
        <a:bodyPr/>
        <a:lstStyle/>
        <a:p>
          <a:endParaRPr lang="en-US"/>
        </a:p>
      </dgm:t>
    </dgm:pt>
    <dgm:pt modelId="{2A50A382-06F2-45A0-8975-3309B9918FD0}">
      <dgm:prSet phldrT="[Text]"/>
      <dgm:spPr/>
      <dgm:t>
        <a:bodyPr/>
        <a:lstStyle/>
        <a:p>
          <a:r>
            <a:rPr lang="en-US" dirty="0">
              <a:solidFill>
                <a:srgbClr val="505759"/>
              </a:solidFill>
              <a:latin typeface="Roboto Light" panose="02000000000000000000" pitchFamily="2" charset="0"/>
              <a:ea typeface="Roboto Light" panose="02000000000000000000" pitchFamily="2" charset="0"/>
            </a:rPr>
            <a:t>Rule 2</a:t>
          </a:r>
        </a:p>
      </dgm:t>
    </dgm:pt>
    <dgm:pt modelId="{3E0590BA-6294-4C6F-8A1F-CF86DE4FFAE5}" type="parTrans" cxnId="{FE3A8623-CAC6-428C-9F10-4B7407285697}">
      <dgm:prSet/>
      <dgm:spPr/>
      <dgm:t>
        <a:bodyPr/>
        <a:lstStyle/>
        <a:p>
          <a:endParaRPr lang="en-US"/>
        </a:p>
      </dgm:t>
    </dgm:pt>
    <dgm:pt modelId="{68C1AA8E-4272-4E86-A61C-83FFA7DB59AE}" type="sibTrans" cxnId="{FE3A8623-CAC6-428C-9F10-4B7407285697}">
      <dgm:prSet/>
      <dgm:spPr/>
      <dgm:t>
        <a:bodyPr/>
        <a:lstStyle/>
        <a:p>
          <a:endParaRPr lang="en-US"/>
        </a:p>
      </dgm:t>
    </dgm:pt>
    <dgm:pt modelId="{A4E0702F-C3AA-4E26-B459-DA1538CB9734}">
      <dgm:prSet phldrT="[Text]"/>
      <dgm:spPr/>
      <dgm:t>
        <a:bodyPr/>
        <a:lstStyle/>
        <a:p>
          <a:r>
            <a:rPr lang="en-US" dirty="0">
              <a:solidFill>
                <a:srgbClr val="505759"/>
              </a:solidFill>
              <a:latin typeface="Roboto Light" panose="02000000000000000000" pitchFamily="2" charset="0"/>
              <a:ea typeface="Roboto Light" panose="02000000000000000000" pitchFamily="2" charset="0"/>
            </a:rPr>
            <a:t>Solution</a:t>
          </a:r>
        </a:p>
      </dgm:t>
    </dgm:pt>
    <dgm:pt modelId="{E5053D5D-9C28-4A1C-8B93-986629A9E87B}" type="parTrans" cxnId="{DB1A5BA5-9323-4EF4-806B-B69F9DC83121}">
      <dgm:prSet/>
      <dgm:spPr/>
      <dgm:t>
        <a:bodyPr/>
        <a:lstStyle/>
        <a:p>
          <a:endParaRPr lang="en-US"/>
        </a:p>
      </dgm:t>
    </dgm:pt>
    <dgm:pt modelId="{265FCADE-28FE-47FD-AF98-8FF10C799E08}" type="sibTrans" cxnId="{DB1A5BA5-9323-4EF4-806B-B69F9DC83121}">
      <dgm:prSet/>
      <dgm:spPr/>
      <dgm:t>
        <a:bodyPr/>
        <a:lstStyle/>
        <a:p>
          <a:endParaRPr lang="en-US"/>
        </a:p>
      </dgm:t>
    </dgm:pt>
    <dgm:pt modelId="{B55A09EA-9CD2-4A89-A099-3B83B7827878}">
      <dgm:prSet phldrT="[Text]"/>
      <dgm:spPr/>
      <dgm:t>
        <a:bodyPr/>
        <a:lstStyle/>
        <a:p>
          <a:r>
            <a:rPr lang="en-US" dirty="0">
              <a:solidFill>
                <a:srgbClr val="505759"/>
              </a:solidFill>
              <a:latin typeface="Roboto Light" panose="02000000000000000000" pitchFamily="2" charset="0"/>
              <a:ea typeface="Roboto Light" panose="02000000000000000000" pitchFamily="2" charset="0"/>
            </a:rPr>
            <a:t>Etc…</a:t>
          </a:r>
        </a:p>
      </dgm:t>
    </dgm:pt>
    <dgm:pt modelId="{A99469C1-467F-47BE-B025-3A3E2C445511}" type="parTrans" cxnId="{5BC94B7B-DE4A-4920-ADC9-174B61AADC16}">
      <dgm:prSet/>
      <dgm:spPr/>
      <dgm:t>
        <a:bodyPr/>
        <a:lstStyle/>
        <a:p>
          <a:endParaRPr lang="en-US"/>
        </a:p>
      </dgm:t>
    </dgm:pt>
    <dgm:pt modelId="{EDB96A99-6977-4579-8BE8-551650989B96}" type="sibTrans" cxnId="{5BC94B7B-DE4A-4920-ADC9-174B61AADC16}">
      <dgm:prSet/>
      <dgm:spPr/>
      <dgm:t>
        <a:bodyPr/>
        <a:lstStyle/>
        <a:p>
          <a:endParaRPr lang="en-US"/>
        </a:p>
      </dgm:t>
    </dgm:pt>
    <dgm:pt modelId="{AA1DE3C3-FA8D-4D50-BAF3-71241EE5832E}" type="pres">
      <dgm:prSet presAssocID="{9BBDCC2C-E960-4B82-BE32-0C9C1B0362E3}" presName="rootnode" presStyleCnt="0">
        <dgm:presLayoutVars>
          <dgm:chMax/>
          <dgm:chPref/>
          <dgm:dir/>
          <dgm:animLvl val="lvl"/>
        </dgm:presLayoutVars>
      </dgm:prSet>
      <dgm:spPr/>
    </dgm:pt>
    <dgm:pt modelId="{6564EA94-A8F9-4705-A186-4483C6BE6A8F}" type="pres">
      <dgm:prSet presAssocID="{ED973229-0EE4-4421-A279-05D9E74267CB}" presName="composite" presStyleCnt="0"/>
      <dgm:spPr/>
    </dgm:pt>
    <dgm:pt modelId="{CAE9E889-C54B-42C3-8178-BC14594D12D7}" type="pres">
      <dgm:prSet presAssocID="{ED973229-0EE4-4421-A279-05D9E74267CB}" presName="bentUpArrow1" presStyleLbl="alignImgPlace1" presStyleIdx="0" presStyleCnt="4"/>
      <dgm:spPr/>
    </dgm:pt>
    <dgm:pt modelId="{AE067B60-60B6-4A0E-91CD-D17EA585C156}" type="pres">
      <dgm:prSet presAssocID="{ED973229-0EE4-4421-A279-05D9E74267CB}" presName="ParentText" presStyleLbl="node1" presStyleIdx="0" presStyleCnt="5">
        <dgm:presLayoutVars>
          <dgm:chMax val="1"/>
          <dgm:chPref val="1"/>
          <dgm:bulletEnabled val="1"/>
        </dgm:presLayoutVars>
      </dgm:prSet>
      <dgm:spPr/>
    </dgm:pt>
    <dgm:pt modelId="{E079CCC1-CB4C-460B-8DAB-E4834556C0EB}" type="pres">
      <dgm:prSet presAssocID="{ED973229-0EE4-4421-A279-05D9E74267CB}" presName="ChildText" presStyleLbl="revTx" presStyleIdx="0" presStyleCnt="4">
        <dgm:presLayoutVars>
          <dgm:chMax val="0"/>
          <dgm:chPref val="0"/>
          <dgm:bulletEnabled val="1"/>
        </dgm:presLayoutVars>
      </dgm:prSet>
      <dgm:spPr/>
    </dgm:pt>
    <dgm:pt modelId="{C7D1C348-9256-48C0-B6EA-1B3DCB1BD128}" type="pres">
      <dgm:prSet presAssocID="{78F8A984-1AD3-47EE-89BC-5FEA6BBCAB06}" presName="sibTrans" presStyleCnt="0"/>
      <dgm:spPr/>
    </dgm:pt>
    <dgm:pt modelId="{5CA9484F-EF08-40E4-80F6-0774B27258B9}" type="pres">
      <dgm:prSet presAssocID="{B311DC11-16DB-4B96-B49C-15FAB69CD2DE}" presName="composite" presStyleCnt="0"/>
      <dgm:spPr/>
    </dgm:pt>
    <dgm:pt modelId="{173B609A-9F24-41A7-B2D0-FCD015CA9143}" type="pres">
      <dgm:prSet presAssocID="{B311DC11-16DB-4B96-B49C-15FAB69CD2DE}" presName="bentUpArrow1" presStyleLbl="alignImgPlace1" presStyleIdx="1" presStyleCnt="4"/>
      <dgm:spPr/>
    </dgm:pt>
    <dgm:pt modelId="{3F8EF11C-9CF2-4F19-B282-D9697F043A7C}" type="pres">
      <dgm:prSet presAssocID="{B311DC11-16DB-4B96-B49C-15FAB69CD2DE}" presName="ParentText" presStyleLbl="node1" presStyleIdx="1" presStyleCnt="5">
        <dgm:presLayoutVars>
          <dgm:chMax val="1"/>
          <dgm:chPref val="1"/>
          <dgm:bulletEnabled val="1"/>
        </dgm:presLayoutVars>
      </dgm:prSet>
      <dgm:spPr/>
    </dgm:pt>
    <dgm:pt modelId="{21150280-7A9A-489B-B73D-1D6698E5C787}" type="pres">
      <dgm:prSet presAssocID="{B311DC11-16DB-4B96-B49C-15FAB69CD2DE}" presName="ChildText" presStyleLbl="revTx" presStyleIdx="1" presStyleCnt="4">
        <dgm:presLayoutVars>
          <dgm:chMax val="0"/>
          <dgm:chPref val="0"/>
          <dgm:bulletEnabled val="1"/>
        </dgm:presLayoutVars>
      </dgm:prSet>
      <dgm:spPr/>
    </dgm:pt>
    <dgm:pt modelId="{5074C63C-E852-41E7-A46E-C8296646FC28}" type="pres">
      <dgm:prSet presAssocID="{F45CB6DB-2412-4D08-A9AA-C0DD3EF48EFB}" presName="sibTrans" presStyleCnt="0"/>
      <dgm:spPr/>
    </dgm:pt>
    <dgm:pt modelId="{916503B4-FB13-46B6-8A28-92D8922E76CF}" type="pres">
      <dgm:prSet presAssocID="{2A50A382-06F2-45A0-8975-3309B9918FD0}" presName="composite" presStyleCnt="0"/>
      <dgm:spPr/>
    </dgm:pt>
    <dgm:pt modelId="{DFB429EB-B039-4073-8EAF-2874976467C1}" type="pres">
      <dgm:prSet presAssocID="{2A50A382-06F2-45A0-8975-3309B9918FD0}" presName="bentUpArrow1" presStyleLbl="alignImgPlace1" presStyleIdx="2" presStyleCnt="4"/>
      <dgm:spPr/>
    </dgm:pt>
    <dgm:pt modelId="{A0FB235D-109D-452E-8321-E97A9CB7DE11}" type="pres">
      <dgm:prSet presAssocID="{2A50A382-06F2-45A0-8975-3309B9918FD0}" presName="ParentText" presStyleLbl="node1" presStyleIdx="2" presStyleCnt="5">
        <dgm:presLayoutVars>
          <dgm:chMax val="1"/>
          <dgm:chPref val="1"/>
          <dgm:bulletEnabled val="1"/>
        </dgm:presLayoutVars>
      </dgm:prSet>
      <dgm:spPr/>
    </dgm:pt>
    <dgm:pt modelId="{89FA21B2-0525-461D-B219-7D169868256E}" type="pres">
      <dgm:prSet presAssocID="{2A50A382-06F2-45A0-8975-3309B9918FD0}" presName="ChildText" presStyleLbl="revTx" presStyleIdx="2" presStyleCnt="4">
        <dgm:presLayoutVars>
          <dgm:chMax val="0"/>
          <dgm:chPref val="0"/>
          <dgm:bulletEnabled val="1"/>
        </dgm:presLayoutVars>
      </dgm:prSet>
      <dgm:spPr/>
    </dgm:pt>
    <dgm:pt modelId="{F6D829BE-A7F5-4AB2-A474-E6C633A88441}" type="pres">
      <dgm:prSet presAssocID="{68C1AA8E-4272-4E86-A61C-83FFA7DB59AE}" presName="sibTrans" presStyleCnt="0"/>
      <dgm:spPr/>
    </dgm:pt>
    <dgm:pt modelId="{9686D9AE-5E53-41D5-A07F-85BEE6048877}" type="pres">
      <dgm:prSet presAssocID="{B55A09EA-9CD2-4A89-A099-3B83B7827878}" presName="composite" presStyleCnt="0"/>
      <dgm:spPr/>
    </dgm:pt>
    <dgm:pt modelId="{874CCF75-A5A5-4E63-B03F-EB2A12C46F99}" type="pres">
      <dgm:prSet presAssocID="{B55A09EA-9CD2-4A89-A099-3B83B7827878}" presName="bentUpArrow1" presStyleLbl="alignImgPlace1" presStyleIdx="3" presStyleCnt="4"/>
      <dgm:spPr/>
    </dgm:pt>
    <dgm:pt modelId="{474A337A-34CA-4ECD-AE3C-B6B627AF6AB4}" type="pres">
      <dgm:prSet presAssocID="{B55A09EA-9CD2-4A89-A099-3B83B7827878}" presName="ParentText" presStyleLbl="node1" presStyleIdx="3" presStyleCnt="5">
        <dgm:presLayoutVars>
          <dgm:chMax val="1"/>
          <dgm:chPref val="1"/>
          <dgm:bulletEnabled val="1"/>
        </dgm:presLayoutVars>
      </dgm:prSet>
      <dgm:spPr/>
    </dgm:pt>
    <dgm:pt modelId="{6892055B-AF37-4166-AD6A-C09CA575D708}" type="pres">
      <dgm:prSet presAssocID="{B55A09EA-9CD2-4A89-A099-3B83B7827878}" presName="ChildText" presStyleLbl="revTx" presStyleIdx="3" presStyleCnt="4">
        <dgm:presLayoutVars>
          <dgm:chMax val="0"/>
          <dgm:chPref val="0"/>
          <dgm:bulletEnabled val="1"/>
        </dgm:presLayoutVars>
      </dgm:prSet>
      <dgm:spPr/>
    </dgm:pt>
    <dgm:pt modelId="{FBB753A5-AB61-4582-B330-3DE76A03EFA7}" type="pres">
      <dgm:prSet presAssocID="{EDB96A99-6977-4579-8BE8-551650989B96}" presName="sibTrans" presStyleCnt="0"/>
      <dgm:spPr/>
    </dgm:pt>
    <dgm:pt modelId="{435FB9AA-FA45-4E8B-AB81-53A7ED2C68F8}" type="pres">
      <dgm:prSet presAssocID="{A4E0702F-C3AA-4E26-B459-DA1538CB9734}" presName="composite" presStyleCnt="0"/>
      <dgm:spPr/>
    </dgm:pt>
    <dgm:pt modelId="{7F639D8E-C6C1-40A5-B52D-4A9A34110B81}" type="pres">
      <dgm:prSet presAssocID="{A4E0702F-C3AA-4E26-B459-DA1538CB9734}" presName="ParentText" presStyleLbl="node1" presStyleIdx="4" presStyleCnt="5">
        <dgm:presLayoutVars>
          <dgm:chMax val="1"/>
          <dgm:chPref val="1"/>
          <dgm:bulletEnabled val="1"/>
        </dgm:presLayoutVars>
      </dgm:prSet>
      <dgm:spPr/>
    </dgm:pt>
  </dgm:ptLst>
  <dgm:cxnLst>
    <dgm:cxn modelId="{5C3C8308-4874-4196-A920-D2144893E929}" type="presOf" srcId="{B55A09EA-9CD2-4A89-A099-3B83B7827878}" destId="{474A337A-34CA-4ECD-AE3C-B6B627AF6AB4}" srcOrd="0" destOrd="0" presId="urn:microsoft.com/office/officeart/2005/8/layout/StepDownProcess"/>
    <dgm:cxn modelId="{82D08D14-5B6E-43C5-8A34-2850C3FEAF26}" type="presOf" srcId="{ED973229-0EE4-4421-A279-05D9E74267CB}" destId="{AE067B60-60B6-4A0E-91CD-D17EA585C156}" srcOrd="0" destOrd="0" presId="urn:microsoft.com/office/officeart/2005/8/layout/StepDownProcess"/>
    <dgm:cxn modelId="{FE3A8623-CAC6-428C-9F10-4B7407285697}" srcId="{9BBDCC2C-E960-4B82-BE32-0C9C1B0362E3}" destId="{2A50A382-06F2-45A0-8975-3309B9918FD0}" srcOrd="2" destOrd="0" parTransId="{3E0590BA-6294-4C6F-8A1F-CF86DE4FFAE5}" sibTransId="{68C1AA8E-4272-4E86-A61C-83FFA7DB59AE}"/>
    <dgm:cxn modelId="{6C671F30-63A4-4D74-BDA9-A481F6AB770D}" type="presOf" srcId="{2A50A382-06F2-45A0-8975-3309B9918FD0}" destId="{A0FB235D-109D-452E-8321-E97A9CB7DE11}" srcOrd="0" destOrd="0" presId="urn:microsoft.com/office/officeart/2005/8/layout/StepDownProcess"/>
    <dgm:cxn modelId="{ECA32261-1ED2-42FF-8FFE-2A967FDFE774}" type="presOf" srcId="{9BBDCC2C-E960-4B82-BE32-0C9C1B0362E3}" destId="{AA1DE3C3-FA8D-4D50-BAF3-71241EE5832E}" srcOrd="0" destOrd="0" presId="urn:microsoft.com/office/officeart/2005/8/layout/StepDownProcess"/>
    <dgm:cxn modelId="{D1392E49-1395-40B1-80F6-9684F823C1C0}" srcId="{9BBDCC2C-E960-4B82-BE32-0C9C1B0362E3}" destId="{B311DC11-16DB-4B96-B49C-15FAB69CD2DE}" srcOrd="1" destOrd="0" parTransId="{0FD10352-2640-4A9D-B1E9-BF219666143A}" sibTransId="{F45CB6DB-2412-4D08-A9AA-C0DD3EF48EFB}"/>
    <dgm:cxn modelId="{5BC94B7B-DE4A-4920-ADC9-174B61AADC16}" srcId="{9BBDCC2C-E960-4B82-BE32-0C9C1B0362E3}" destId="{B55A09EA-9CD2-4A89-A099-3B83B7827878}" srcOrd="3" destOrd="0" parTransId="{A99469C1-467F-47BE-B025-3A3E2C445511}" sibTransId="{EDB96A99-6977-4579-8BE8-551650989B96}"/>
    <dgm:cxn modelId="{DB1A5BA5-9323-4EF4-806B-B69F9DC83121}" srcId="{9BBDCC2C-E960-4B82-BE32-0C9C1B0362E3}" destId="{A4E0702F-C3AA-4E26-B459-DA1538CB9734}" srcOrd="4" destOrd="0" parTransId="{E5053D5D-9C28-4A1C-8B93-986629A9E87B}" sibTransId="{265FCADE-28FE-47FD-AF98-8FF10C799E08}"/>
    <dgm:cxn modelId="{0CF690BF-7BEB-4D73-A36E-950126C8335B}" type="presOf" srcId="{B311DC11-16DB-4B96-B49C-15FAB69CD2DE}" destId="{3F8EF11C-9CF2-4F19-B282-D9697F043A7C}" srcOrd="0" destOrd="0" presId="urn:microsoft.com/office/officeart/2005/8/layout/StepDownProcess"/>
    <dgm:cxn modelId="{2BAF14C5-C9DF-470C-AE73-521618ABBDE8}" type="presOf" srcId="{A4E0702F-C3AA-4E26-B459-DA1538CB9734}" destId="{7F639D8E-C6C1-40A5-B52D-4A9A34110B81}" srcOrd="0" destOrd="0" presId="urn:microsoft.com/office/officeart/2005/8/layout/StepDownProcess"/>
    <dgm:cxn modelId="{F2DE5CC7-9D6C-49C8-9AF2-6B9A73FE9845}" srcId="{9BBDCC2C-E960-4B82-BE32-0C9C1B0362E3}" destId="{ED973229-0EE4-4421-A279-05D9E74267CB}" srcOrd="0" destOrd="0" parTransId="{53BCB2AE-5B50-4554-8412-7E4924A0C941}" sibTransId="{78F8A984-1AD3-47EE-89BC-5FEA6BBCAB06}"/>
    <dgm:cxn modelId="{5789577B-2FE1-4F82-AE78-09B218D8874B}" type="presParOf" srcId="{AA1DE3C3-FA8D-4D50-BAF3-71241EE5832E}" destId="{6564EA94-A8F9-4705-A186-4483C6BE6A8F}" srcOrd="0" destOrd="0" presId="urn:microsoft.com/office/officeart/2005/8/layout/StepDownProcess"/>
    <dgm:cxn modelId="{E608C247-F12B-4B77-BC2D-3DFF51340C15}" type="presParOf" srcId="{6564EA94-A8F9-4705-A186-4483C6BE6A8F}" destId="{CAE9E889-C54B-42C3-8178-BC14594D12D7}" srcOrd="0" destOrd="0" presId="urn:microsoft.com/office/officeart/2005/8/layout/StepDownProcess"/>
    <dgm:cxn modelId="{EE907636-5F1F-4BE2-B797-7C4F4AD64D14}" type="presParOf" srcId="{6564EA94-A8F9-4705-A186-4483C6BE6A8F}" destId="{AE067B60-60B6-4A0E-91CD-D17EA585C156}" srcOrd="1" destOrd="0" presId="urn:microsoft.com/office/officeart/2005/8/layout/StepDownProcess"/>
    <dgm:cxn modelId="{2129E729-0B0E-4C2B-9591-ECE49B71319F}" type="presParOf" srcId="{6564EA94-A8F9-4705-A186-4483C6BE6A8F}" destId="{E079CCC1-CB4C-460B-8DAB-E4834556C0EB}" srcOrd="2" destOrd="0" presId="urn:microsoft.com/office/officeart/2005/8/layout/StepDownProcess"/>
    <dgm:cxn modelId="{72E29732-833B-472C-BE66-9E4AD03FF694}" type="presParOf" srcId="{AA1DE3C3-FA8D-4D50-BAF3-71241EE5832E}" destId="{C7D1C348-9256-48C0-B6EA-1B3DCB1BD128}" srcOrd="1" destOrd="0" presId="urn:microsoft.com/office/officeart/2005/8/layout/StepDownProcess"/>
    <dgm:cxn modelId="{B1D19937-C7CC-4C8B-A6F0-150A5D781460}" type="presParOf" srcId="{AA1DE3C3-FA8D-4D50-BAF3-71241EE5832E}" destId="{5CA9484F-EF08-40E4-80F6-0774B27258B9}" srcOrd="2" destOrd="0" presId="urn:microsoft.com/office/officeart/2005/8/layout/StepDownProcess"/>
    <dgm:cxn modelId="{A11D565A-1931-40AC-925A-85081EC980D3}" type="presParOf" srcId="{5CA9484F-EF08-40E4-80F6-0774B27258B9}" destId="{173B609A-9F24-41A7-B2D0-FCD015CA9143}" srcOrd="0" destOrd="0" presId="urn:microsoft.com/office/officeart/2005/8/layout/StepDownProcess"/>
    <dgm:cxn modelId="{2D31FB39-19A7-46F7-A41B-43ECB8D74D8A}" type="presParOf" srcId="{5CA9484F-EF08-40E4-80F6-0774B27258B9}" destId="{3F8EF11C-9CF2-4F19-B282-D9697F043A7C}" srcOrd="1" destOrd="0" presId="urn:microsoft.com/office/officeart/2005/8/layout/StepDownProcess"/>
    <dgm:cxn modelId="{D7BA1E0F-1D1B-46AF-9524-FD7C50F2C9C8}" type="presParOf" srcId="{5CA9484F-EF08-40E4-80F6-0774B27258B9}" destId="{21150280-7A9A-489B-B73D-1D6698E5C787}" srcOrd="2" destOrd="0" presId="urn:microsoft.com/office/officeart/2005/8/layout/StepDownProcess"/>
    <dgm:cxn modelId="{D39F29A4-A23D-460E-B6EF-6ACA117E8E78}" type="presParOf" srcId="{AA1DE3C3-FA8D-4D50-BAF3-71241EE5832E}" destId="{5074C63C-E852-41E7-A46E-C8296646FC28}" srcOrd="3" destOrd="0" presId="urn:microsoft.com/office/officeart/2005/8/layout/StepDownProcess"/>
    <dgm:cxn modelId="{6A84CB85-0E35-4D09-A719-7BE24294092A}" type="presParOf" srcId="{AA1DE3C3-FA8D-4D50-BAF3-71241EE5832E}" destId="{916503B4-FB13-46B6-8A28-92D8922E76CF}" srcOrd="4" destOrd="0" presId="urn:microsoft.com/office/officeart/2005/8/layout/StepDownProcess"/>
    <dgm:cxn modelId="{F60A5AA7-403E-4061-84F3-B9A597A076B9}" type="presParOf" srcId="{916503B4-FB13-46B6-8A28-92D8922E76CF}" destId="{DFB429EB-B039-4073-8EAF-2874976467C1}" srcOrd="0" destOrd="0" presId="urn:microsoft.com/office/officeart/2005/8/layout/StepDownProcess"/>
    <dgm:cxn modelId="{3F2F24BD-6D03-46A3-A0A9-3B053170AC76}" type="presParOf" srcId="{916503B4-FB13-46B6-8A28-92D8922E76CF}" destId="{A0FB235D-109D-452E-8321-E97A9CB7DE11}" srcOrd="1" destOrd="0" presId="urn:microsoft.com/office/officeart/2005/8/layout/StepDownProcess"/>
    <dgm:cxn modelId="{A920C1F4-021E-4F53-8FB2-81363D5FC78A}" type="presParOf" srcId="{916503B4-FB13-46B6-8A28-92D8922E76CF}" destId="{89FA21B2-0525-461D-B219-7D169868256E}" srcOrd="2" destOrd="0" presId="urn:microsoft.com/office/officeart/2005/8/layout/StepDownProcess"/>
    <dgm:cxn modelId="{FB0771D8-56BB-4C5C-9F2C-2666D7869827}" type="presParOf" srcId="{AA1DE3C3-FA8D-4D50-BAF3-71241EE5832E}" destId="{F6D829BE-A7F5-4AB2-A474-E6C633A88441}" srcOrd="5" destOrd="0" presId="urn:microsoft.com/office/officeart/2005/8/layout/StepDownProcess"/>
    <dgm:cxn modelId="{A44075C2-E456-41B8-9D34-13AD186F157D}" type="presParOf" srcId="{AA1DE3C3-FA8D-4D50-BAF3-71241EE5832E}" destId="{9686D9AE-5E53-41D5-A07F-85BEE6048877}" srcOrd="6" destOrd="0" presId="urn:microsoft.com/office/officeart/2005/8/layout/StepDownProcess"/>
    <dgm:cxn modelId="{888B609C-1301-45EF-A99B-08E366B32F58}" type="presParOf" srcId="{9686D9AE-5E53-41D5-A07F-85BEE6048877}" destId="{874CCF75-A5A5-4E63-B03F-EB2A12C46F99}" srcOrd="0" destOrd="0" presId="urn:microsoft.com/office/officeart/2005/8/layout/StepDownProcess"/>
    <dgm:cxn modelId="{2924D29B-E7CF-4D4D-83F9-B0B38386C2EB}" type="presParOf" srcId="{9686D9AE-5E53-41D5-A07F-85BEE6048877}" destId="{474A337A-34CA-4ECD-AE3C-B6B627AF6AB4}" srcOrd="1" destOrd="0" presId="urn:microsoft.com/office/officeart/2005/8/layout/StepDownProcess"/>
    <dgm:cxn modelId="{EFFD64F8-E51A-486D-A6F8-5F1A062B8D50}" type="presParOf" srcId="{9686D9AE-5E53-41D5-A07F-85BEE6048877}" destId="{6892055B-AF37-4166-AD6A-C09CA575D708}" srcOrd="2" destOrd="0" presId="urn:microsoft.com/office/officeart/2005/8/layout/StepDownProcess"/>
    <dgm:cxn modelId="{58DAD961-B51A-44A8-8906-70287232FE53}" type="presParOf" srcId="{AA1DE3C3-FA8D-4D50-BAF3-71241EE5832E}" destId="{FBB753A5-AB61-4582-B330-3DE76A03EFA7}" srcOrd="7" destOrd="0" presId="urn:microsoft.com/office/officeart/2005/8/layout/StepDownProcess"/>
    <dgm:cxn modelId="{F68D9025-96C5-4656-A561-48C32EB3072B}" type="presParOf" srcId="{AA1DE3C3-FA8D-4D50-BAF3-71241EE5832E}" destId="{435FB9AA-FA45-4E8B-AB81-53A7ED2C68F8}" srcOrd="8" destOrd="0" presId="urn:microsoft.com/office/officeart/2005/8/layout/StepDownProcess"/>
    <dgm:cxn modelId="{3E9E73D7-BB36-4F08-B463-45AE8C463D4B}" type="presParOf" srcId="{435FB9AA-FA45-4E8B-AB81-53A7ED2C68F8}" destId="{7F639D8E-C6C1-40A5-B52D-4A9A34110B81}"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E9E889-C54B-42C3-8178-BC14594D12D7}">
      <dsp:nvSpPr>
        <dsp:cNvPr id="0" name=""/>
        <dsp:cNvSpPr/>
      </dsp:nvSpPr>
      <dsp:spPr>
        <a:xfrm rot="5400000">
          <a:off x="783532" y="662030"/>
          <a:ext cx="576155" cy="655932"/>
        </a:xfrm>
        <a:prstGeom prst="bentUpArrow">
          <a:avLst>
            <a:gd name="adj1" fmla="val 32840"/>
            <a:gd name="adj2" fmla="val 25000"/>
            <a:gd name="adj3" fmla="val 35780"/>
          </a:avLst>
        </a:prstGeom>
        <a:solidFill>
          <a:schemeClr val="accent5">
            <a:tint val="40000"/>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067B60-60B6-4A0E-91CD-D17EA585C156}">
      <dsp:nvSpPr>
        <dsp:cNvPr id="0" name=""/>
        <dsp:cNvSpPr/>
      </dsp:nvSpPr>
      <dsp:spPr>
        <a:xfrm>
          <a:off x="630885" y="23350"/>
          <a:ext cx="969906" cy="678902"/>
        </a:xfrm>
        <a:prstGeom prst="roundRect">
          <a:avLst>
            <a:gd name="adj" fmla="val 16670"/>
          </a:avLst>
        </a:prstGeom>
        <a:solidFill>
          <a:schemeClr val="lt1">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505759"/>
              </a:solidFill>
              <a:latin typeface="Roboto Light" panose="02000000000000000000" pitchFamily="2" charset="0"/>
              <a:ea typeface="Roboto Light" panose="02000000000000000000" pitchFamily="2" charset="0"/>
            </a:rPr>
            <a:t>Problem</a:t>
          </a:r>
        </a:p>
      </dsp:txBody>
      <dsp:txXfrm>
        <a:off x="664032" y="56497"/>
        <a:ext cx="903612" cy="612608"/>
      </dsp:txXfrm>
    </dsp:sp>
    <dsp:sp modelId="{E079CCC1-CB4C-460B-8DAB-E4834556C0EB}">
      <dsp:nvSpPr>
        <dsp:cNvPr id="0" name=""/>
        <dsp:cNvSpPr/>
      </dsp:nvSpPr>
      <dsp:spPr>
        <a:xfrm>
          <a:off x="1600792" y="88099"/>
          <a:ext cx="705417" cy="548719"/>
        </a:xfrm>
        <a:prstGeom prst="rect">
          <a:avLst/>
        </a:prstGeom>
        <a:noFill/>
        <a:ln>
          <a:noFill/>
        </a:ln>
        <a:effectLst/>
      </dsp:spPr>
      <dsp:style>
        <a:lnRef idx="0">
          <a:scrgbClr r="0" g="0" b="0"/>
        </a:lnRef>
        <a:fillRef idx="0">
          <a:scrgbClr r="0" g="0" b="0"/>
        </a:fillRef>
        <a:effectRef idx="0">
          <a:scrgbClr r="0" g="0" b="0"/>
        </a:effectRef>
        <a:fontRef idx="minor"/>
      </dsp:style>
    </dsp:sp>
    <dsp:sp modelId="{173B609A-9F24-41A7-B2D0-FCD015CA9143}">
      <dsp:nvSpPr>
        <dsp:cNvPr id="0" name=""/>
        <dsp:cNvSpPr/>
      </dsp:nvSpPr>
      <dsp:spPr>
        <a:xfrm rot="5400000">
          <a:off x="1587687" y="1424662"/>
          <a:ext cx="576155" cy="655932"/>
        </a:xfrm>
        <a:prstGeom prst="bentUpArrow">
          <a:avLst>
            <a:gd name="adj1" fmla="val 32840"/>
            <a:gd name="adj2" fmla="val 25000"/>
            <a:gd name="adj3" fmla="val 35780"/>
          </a:avLst>
        </a:prstGeom>
        <a:solidFill>
          <a:schemeClr val="accent5">
            <a:tint val="40000"/>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8EF11C-9CF2-4F19-B282-D9697F043A7C}">
      <dsp:nvSpPr>
        <dsp:cNvPr id="0" name=""/>
        <dsp:cNvSpPr/>
      </dsp:nvSpPr>
      <dsp:spPr>
        <a:xfrm>
          <a:off x="1435041" y="785982"/>
          <a:ext cx="969906" cy="678902"/>
        </a:xfrm>
        <a:prstGeom prst="roundRect">
          <a:avLst>
            <a:gd name="adj" fmla="val 16670"/>
          </a:avLst>
        </a:prstGeom>
        <a:solidFill>
          <a:schemeClr val="lt1">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505759"/>
              </a:solidFill>
              <a:latin typeface="Roboto Light" panose="02000000000000000000" pitchFamily="2" charset="0"/>
              <a:ea typeface="Roboto Light" panose="02000000000000000000" pitchFamily="2" charset="0"/>
            </a:rPr>
            <a:t>Rule 1</a:t>
          </a:r>
        </a:p>
      </dsp:txBody>
      <dsp:txXfrm>
        <a:off x="1468188" y="819129"/>
        <a:ext cx="903612" cy="612608"/>
      </dsp:txXfrm>
    </dsp:sp>
    <dsp:sp modelId="{21150280-7A9A-489B-B73D-1D6698E5C787}">
      <dsp:nvSpPr>
        <dsp:cNvPr id="0" name=""/>
        <dsp:cNvSpPr/>
      </dsp:nvSpPr>
      <dsp:spPr>
        <a:xfrm>
          <a:off x="2404947" y="850731"/>
          <a:ext cx="705417" cy="548719"/>
        </a:xfrm>
        <a:prstGeom prst="rect">
          <a:avLst/>
        </a:prstGeom>
        <a:noFill/>
        <a:ln>
          <a:noFill/>
        </a:ln>
        <a:effectLst/>
      </dsp:spPr>
      <dsp:style>
        <a:lnRef idx="0">
          <a:scrgbClr r="0" g="0" b="0"/>
        </a:lnRef>
        <a:fillRef idx="0">
          <a:scrgbClr r="0" g="0" b="0"/>
        </a:fillRef>
        <a:effectRef idx="0">
          <a:scrgbClr r="0" g="0" b="0"/>
        </a:effectRef>
        <a:fontRef idx="minor"/>
      </dsp:style>
    </dsp:sp>
    <dsp:sp modelId="{DFB429EB-B039-4073-8EAF-2874976467C1}">
      <dsp:nvSpPr>
        <dsp:cNvPr id="0" name=""/>
        <dsp:cNvSpPr/>
      </dsp:nvSpPr>
      <dsp:spPr>
        <a:xfrm rot="5400000">
          <a:off x="2391842" y="2187294"/>
          <a:ext cx="576155" cy="655932"/>
        </a:xfrm>
        <a:prstGeom prst="bentUpArrow">
          <a:avLst>
            <a:gd name="adj1" fmla="val 32840"/>
            <a:gd name="adj2" fmla="val 25000"/>
            <a:gd name="adj3" fmla="val 35780"/>
          </a:avLst>
        </a:prstGeom>
        <a:solidFill>
          <a:schemeClr val="accent5">
            <a:tint val="40000"/>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FB235D-109D-452E-8321-E97A9CB7DE11}">
      <dsp:nvSpPr>
        <dsp:cNvPr id="0" name=""/>
        <dsp:cNvSpPr/>
      </dsp:nvSpPr>
      <dsp:spPr>
        <a:xfrm>
          <a:off x="2239196" y="1548615"/>
          <a:ext cx="969906" cy="678902"/>
        </a:xfrm>
        <a:prstGeom prst="roundRect">
          <a:avLst>
            <a:gd name="adj" fmla="val 16670"/>
          </a:avLst>
        </a:prstGeom>
        <a:solidFill>
          <a:schemeClr val="lt1">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505759"/>
              </a:solidFill>
              <a:latin typeface="Roboto Light" panose="02000000000000000000" pitchFamily="2" charset="0"/>
              <a:ea typeface="Roboto Light" panose="02000000000000000000" pitchFamily="2" charset="0"/>
            </a:rPr>
            <a:t>Rule 2</a:t>
          </a:r>
        </a:p>
      </dsp:txBody>
      <dsp:txXfrm>
        <a:off x="2272343" y="1581762"/>
        <a:ext cx="903612" cy="612608"/>
      </dsp:txXfrm>
    </dsp:sp>
    <dsp:sp modelId="{89FA21B2-0525-461D-B219-7D169868256E}">
      <dsp:nvSpPr>
        <dsp:cNvPr id="0" name=""/>
        <dsp:cNvSpPr/>
      </dsp:nvSpPr>
      <dsp:spPr>
        <a:xfrm>
          <a:off x="3209103" y="1613363"/>
          <a:ext cx="705417" cy="548719"/>
        </a:xfrm>
        <a:prstGeom prst="rect">
          <a:avLst/>
        </a:prstGeom>
        <a:noFill/>
        <a:ln>
          <a:noFill/>
        </a:ln>
        <a:effectLst/>
      </dsp:spPr>
      <dsp:style>
        <a:lnRef idx="0">
          <a:scrgbClr r="0" g="0" b="0"/>
        </a:lnRef>
        <a:fillRef idx="0">
          <a:scrgbClr r="0" g="0" b="0"/>
        </a:fillRef>
        <a:effectRef idx="0">
          <a:scrgbClr r="0" g="0" b="0"/>
        </a:effectRef>
        <a:fontRef idx="minor"/>
      </dsp:style>
    </dsp:sp>
    <dsp:sp modelId="{874CCF75-A5A5-4E63-B03F-EB2A12C46F99}">
      <dsp:nvSpPr>
        <dsp:cNvPr id="0" name=""/>
        <dsp:cNvSpPr/>
      </dsp:nvSpPr>
      <dsp:spPr>
        <a:xfrm rot="5400000">
          <a:off x="3195998" y="2949926"/>
          <a:ext cx="576155" cy="655932"/>
        </a:xfrm>
        <a:prstGeom prst="bentUpArrow">
          <a:avLst>
            <a:gd name="adj1" fmla="val 32840"/>
            <a:gd name="adj2" fmla="val 25000"/>
            <a:gd name="adj3" fmla="val 35780"/>
          </a:avLst>
        </a:prstGeom>
        <a:solidFill>
          <a:schemeClr val="accent5">
            <a:tint val="40000"/>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4A337A-34CA-4ECD-AE3C-B6B627AF6AB4}">
      <dsp:nvSpPr>
        <dsp:cNvPr id="0" name=""/>
        <dsp:cNvSpPr/>
      </dsp:nvSpPr>
      <dsp:spPr>
        <a:xfrm>
          <a:off x="3043352" y="2311247"/>
          <a:ext cx="969906" cy="678902"/>
        </a:xfrm>
        <a:prstGeom prst="roundRect">
          <a:avLst>
            <a:gd name="adj" fmla="val 16670"/>
          </a:avLst>
        </a:prstGeom>
        <a:solidFill>
          <a:schemeClr val="lt1">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505759"/>
              </a:solidFill>
              <a:latin typeface="Roboto Light" panose="02000000000000000000" pitchFamily="2" charset="0"/>
              <a:ea typeface="Roboto Light" panose="02000000000000000000" pitchFamily="2" charset="0"/>
            </a:rPr>
            <a:t>Etc…</a:t>
          </a:r>
        </a:p>
      </dsp:txBody>
      <dsp:txXfrm>
        <a:off x="3076499" y="2344394"/>
        <a:ext cx="903612" cy="612608"/>
      </dsp:txXfrm>
    </dsp:sp>
    <dsp:sp modelId="{6892055B-AF37-4166-AD6A-C09CA575D708}">
      <dsp:nvSpPr>
        <dsp:cNvPr id="0" name=""/>
        <dsp:cNvSpPr/>
      </dsp:nvSpPr>
      <dsp:spPr>
        <a:xfrm>
          <a:off x="4013258" y="2375995"/>
          <a:ext cx="705417" cy="548719"/>
        </a:xfrm>
        <a:prstGeom prst="rect">
          <a:avLst/>
        </a:prstGeom>
        <a:noFill/>
        <a:ln>
          <a:noFill/>
        </a:ln>
        <a:effectLst/>
      </dsp:spPr>
      <dsp:style>
        <a:lnRef idx="0">
          <a:scrgbClr r="0" g="0" b="0"/>
        </a:lnRef>
        <a:fillRef idx="0">
          <a:scrgbClr r="0" g="0" b="0"/>
        </a:fillRef>
        <a:effectRef idx="0">
          <a:scrgbClr r="0" g="0" b="0"/>
        </a:effectRef>
        <a:fontRef idx="minor"/>
      </dsp:style>
    </dsp:sp>
    <dsp:sp modelId="{7F639D8E-C6C1-40A5-B52D-4A9A34110B81}">
      <dsp:nvSpPr>
        <dsp:cNvPr id="0" name=""/>
        <dsp:cNvSpPr/>
      </dsp:nvSpPr>
      <dsp:spPr>
        <a:xfrm>
          <a:off x="3847507" y="3073879"/>
          <a:ext cx="969906" cy="678902"/>
        </a:xfrm>
        <a:prstGeom prst="roundRect">
          <a:avLst>
            <a:gd name="adj" fmla="val 16670"/>
          </a:avLst>
        </a:prstGeom>
        <a:solidFill>
          <a:schemeClr val="lt1">
            <a:hueOff val="0"/>
            <a:satOff val="0"/>
            <a:lumOff val="0"/>
            <a:alphaOff val="0"/>
          </a:schemeClr>
        </a:solidFill>
        <a:ln w="1905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505759"/>
              </a:solidFill>
              <a:latin typeface="Roboto Light" panose="02000000000000000000" pitchFamily="2" charset="0"/>
              <a:ea typeface="Roboto Light" panose="02000000000000000000" pitchFamily="2" charset="0"/>
            </a:rPr>
            <a:t>Solution</a:t>
          </a:r>
        </a:p>
      </dsp:txBody>
      <dsp:txXfrm>
        <a:off x="3880654" y="3107026"/>
        <a:ext cx="903612" cy="612608"/>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8FBC67-65C5-4FE4-8A04-A3AE31B4D2E4}" type="datetimeFigureOut">
              <a:rPr lang="en-GB" smtClean="0"/>
              <a:t>27/03/2025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CE46B6-9441-4BE3-8439-886FBA0DD9B1}" type="slidenum">
              <a:rPr lang="en-GB" smtClean="0"/>
              <a:t>‹#›</a:t>
            </a:fld>
            <a:endParaRPr lang="en-GB"/>
          </a:p>
        </p:txBody>
      </p:sp>
    </p:spTree>
    <p:extLst>
      <p:ext uri="{BB962C8B-B14F-4D97-AF65-F5344CB8AC3E}">
        <p14:creationId xmlns:p14="http://schemas.microsoft.com/office/powerpoint/2010/main" val="3481531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aims of this workshop are:</a:t>
            </a:r>
          </a:p>
          <a:p>
            <a:endParaRPr lang="en-GB" dirty="0"/>
          </a:p>
          <a:p>
            <a:r>
              <a:rPr lang="en-GB" dirty="0"/>
              <a:t>-To explore bin packing algorithms, including where they are used in the real world.</a:t>
            </a:r>
          </a:p>
          <a:p>
            <a:endParaRPr lang="en-GB" dirty="0"/>
          </a:p>
          <a:p>
            <a:r>
              <a:rPr lang="en-GB" dirty="0"/>
              <a:t>-To understand how maths and operational research are used in real life.</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a:t>
            </a:fld>
            <a:endParaRPr lang="en-GB"/>
          </a:p>
        </p:txBody>
      </p:sp>
    </p:spTree>
    <p:extLst>
      <p:ext uri="{BB962C8B-B14F-4D97-AF65-F5344CB8AC3E}">
        <p14:creationId xmlns:p14="http://schemas.microsoft.com/office/powerpoint/2010/main" val="19388824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93328E"/>
                </a:solidFill>
              </a:rPr>
              <a:t>(Student worksheet question 7) </a:t>
            </a:r>
            <a:r>
              <a:rPr lang="en-GB" sz="1200" dirty="0"/>
              <a:t>Ask students to think about the pros and cons of each algorithm. They should write the name of the relevant algorithm on each pro/con statement, which can be cut out and sorted into groups for each algorithm if desired.</a:t>
            </a:r>
          </a:p>
          <a:p>
            <a:endParaRPr lang="en-GB" sz="1200" b="1" dirty="0"/>
          </a:p>
          <a:p>
            <a:r>
              <a:rPr lang="en-GB" sz="1200" b="1" dirty="0"/>
              <a:t>First Fit Algorithm</a:t>
            </a:r>
            <a:endParaRPr lang="en-GB" sz="1200" dirty="0"/>
          </a:p>
          <a:p>
            <a:r>
              <a:rPr lang="en-GB" sz="1200" dirty="0"/>
              <a:t>Pros: this algorithm is quicker and easier to apply. The theatre is most likely to use this algorithm.</a:t>
            </a:r>
          </a:p>
          <a:p>
            <a:r>
              <a:rPr lang="en-GB" sz="1200" dirty="0"/>
              <a:t>Cons: this algorithm is not likely to lead to a good solution. (less efficient use of space) </a:t>
            </a:r>
          </a:p>
          <a:p>
            <a:endParaRPr lang="en-GB" sz="1200" b="1" dirty="0"/>
          </a:p>
          <a:p>
            <a:r>
              <a:rPr lang="en-GB" sz="1200" b="1" dirty="0"/>
              <a:t>First Fit Decreasing Algorithm</a:t>
            </a:r>
            <a:endParaRPr lang="en-GB" sz="1200" dirty="0"/>
          </a:p>
          <a:p>
            <a:r>
              <a:rPr lang="en-GB" sz="1200" dirty="0"/>
              <a:t>Pros: this algorithm results in a more efficient use of the theatre seating. Using this algorithm could result in higher profits for the theatre.</a:t>
            </a:r>
          </a:p>
          <a:p>
            <a:r>
              <a:rPr lang="en-GB" sz="1200" dirty="0"/>
              <a:t>Cons: this algorithm takes more time to apply. Some group bookings may not be able to sit together.</a:t>
            </a:r>
          </a:p>
          <a:p>
            <a:r>
              <a:rPr lang="en-GB" sz="1200" i="1" dirty="0"/>
              <a:t> </a:t>
            </a:r>
            <a:endParaRPr lang="en-GB" sz="1200" dirty="0"/>
          </a:p>
          <a:p>
            <a:pPr lvl="0"/>
            <a:r>
              <a:rPr lang="en-GB" sz="1200" dirty="0">
                <a:solidFill>
                  <a:srgbClr val="93328E"/>
                </a:solidFill>
              </a:rPr>
              <a:t>(Student worksheet question 8) </a:t>
            </a:r>
            <a:r>
              <a:rPr lang="en-GB" sz="1200" dirty="0"/>
              <a:t>Which is the best algorithm to use?</a:t>
            </a:r>
          </a:p>
          <a:p>
            <a:pPr lvl="0"/>
            <a:r>
              <a:rPr lang="en-GB" sz="1200" dirty="0"/>
              <a:t>Answer: the first fit algorithm would most likely be used due to the fact that the theatre would have to allocate seats to members of the public on each new booking over time. </a:t>
            </a:r>
          </a:p>
          <a:p>
            <a:pPr lvl="0"/>
            <a:endParaRPr lang="en-GB" sz="1200" dirty="0"/>
          </a:p>
          <a:p>
            <a:pPr lvl="0"/>
            <a:r>
              <a:rPr lang="en-GB" sz="1200" dirty="0"/>
              <a:t>The first fit decreasing algorithm would have to be applied once all of the bookings have been made, which could lead to some bookings being unable to be allocated seating together as a group. </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10</a:t>
            </a:fld>
            <a:endParaRPr lang="en-GB"/>
          </a:p>
        </p:txBody>
      </p:sp>
    </p:spTree>
    <p:extLst>
      <p:ext uri="{BB962C8B-B14F-4D97-AF65-F5344CB8AC3E}">
        <p14:creationId xmlns:p14="http://schemas.microsoft.com/office/powerpoint/2010/main" val="33186146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Loading containers such as lorries or ferries – ask the students what the advantages</a:t>
            </a:r>
            <a:r>
              <a:rPr lang="en-GB" baseline="0" dirty="0"/>
              <a:t> of using bin packing to load lorries/ferries would be, and </a:t>
            </a:r>
            <a:r>
              <a:rPr lang="en-GB" dirty="0"/>
              <a:t>whether the cars or lorries in the picture should board the ferry first? Why do they think that?</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11</a:t>
            </a:fld>
            <a:endParaRPr lang="en-GB"/>
          </a:p>
        </p:txBody>
      </p:sp>
    </p:spTree>
    <p:extLst>
      <p:ext uri="{BB962C8B-B14F-4D97-AF65-F5344CB8AC3E}">
        <p14:creationId xmlns:p14="http://schemas.microsoft.com/office/powerpoint/2010/main" val="282201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Bin packing algorithms are also used to make cookies or pastry – minimising the number of times the dough needs to be re-rolled (apart from being quicker and easier) stops the pastries</a:t>
            </a:r>
            <a:r>
              <a:rPr lang="en-GB" baseline="0" dirty="0"/>
              <a:t>/cookies</a:t>
            </a:r>
            <a:r>
              <a:rPr lang="en-GB" dirty="0"/>
              <a:t> from becoming too chewy.</a:t>
            </a:r>
          </a:p>
          <a:p>
            <a:endParaRPr lang="en-GB" dirty="0"/>
          </a:p>
          <a:p>
            <a:r>
              <a:rPr lang="en-GB" dirty="0"/>
              <a:t>Scheduling adverts for fixed length breaks between TV shows or songs on the radio – the producers will be able to sell more advert slots and make more money if they use their time in the most efficient way.  </a:t>
            </a:r>
          </a:p>
          <a:p>
            <a:endParaRPr lang="en-GB" dirty="0"/>
          </a:p>
          <a:p>
            <a:r>
              <a:rPr lang="en-GB" dirty="0"/>
              <a:t>Conclusion:</a:t>
            </a:r>
          </a:p>
          <a:p>
            <a:r>
              <a:rPr lang="en-GB" b="1" dirty="0"/>
              <a:t>There is a wide variety of algorithms and uses for them. They are a common tool used in operational research.</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12</a:t>
            </a:fld>
            <a:endParaRPr lang="en-GB"/>
          </a:p>
        </p:txBody>
      </p:sp>
    </p:spTree>
    <p:extLst>
      <p:ext uri="{BB962C8B-B14F-4D97-AF65-F5344CB8AC3E}">
        <p14:creationId xmlns:p14="http://schemas.microsoft.com/office/powerpoint/2010/main" val="4229930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ea typeface="Roboto Light" panose="02000000000000000000" pitchFamily="2" charset="0"/>
              </a:rPr>
              <a:t>Ask the students if they have heard of operational research. Often not many people have. (Text appears on click/moving forward).</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 answer on the slide can also be stated as “OR involves using maths to solve problems or make better decisions”. It is a broad, slightly vague answer – that’s because OR has lots of practical applications!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OR is used today by many businesses – shops, airlines, architects, hospitals, local government and central government (think Ministry of Defence, HMRC etc.)</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There are some in depth examples of OR on the following slides. Feel free to include your own.</a:t>
            </a:r>
          </a:p>
          <a:p>
            <a:endParaRPr lang="en-GB" dirty="0">
              <a:ea typeface="Roboto Light"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13</a:t>
            </a:fld>
            <a:endParaRPr lang="en-GB"/>
          </a:p>
        </p:txBody>
      </p:sp>
    </p:spTree>
    <p:extLst>
      <p:ext uri="{BB962C8B-B14F-4D97-AF65-F5344CB8AC3E}">
        <p14:creationId xmlns:p14="http://schemas.microsoft.com/office/powerpoint/2010/main" val="352722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a typeface="Roboto Light" panose="02000000000000000000" pitchFamily="2" charset="0"/>
              </a:rPr>
              <a:t>Please feel free to paraphrase the below:</a:t>
            </a:r>
          </a:p>
          <a:p>
            <a:endParaRPr lang="en-GB" sz="1200" dirty="0">
              <a:ea typeface="Roboto Light" panose="02000000000000000000" pitchFamily="2" charset="0"/>
            </a:endParaRPr>
          </a:p>
          <a:p>
            <a:r>
              <a:rPr lang="en-GB" sz="1200" dirty="0">
                <a:ea typeface="Roboto Light"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ea typeface="Roboto Light" panose="02000000000000000000" pitchFamily="2" charset="0"/>
            </a:endParaRPr>
          </a:p>
          <a:p>
            <a:r>
              <a:rPr lang="en-GB" sz="1200" dirty="0">
                <a:ea typeface="Roboto Light"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ea typeface="Roboto Light" panose="02000000000000000000" pitchFamily="2" charset="0"/>
            </a:endParaRPr>
          </a:p>
          <a:p>
            <a:r>
              <a:rPr lang="en-GB" sz="1200" dirty="0">
                <a:ea typeface="Roboto Light"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ea typeface="Roboto Light" panose="02000000000000000000" pitchFamily="2" charset="0"/>
            </a:endParaRPr>
          </a:p>
          <a:p>
            <a:r>
              <a:rPr lang="en-GB" sz="1200" dirty="0">
                <a:ea typeface="Roboto Light"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ea typeface="Roboto Light" panose="02000000000000000000" pitchFamily="2" charset="0"/>
            </a:endParaRPr>
          </a:p>
          <a:p>
            <a:r>
              <a:rPr lang="en-GB" sz="1200" dirty="0">
                <a:ea typeface="Roboto Light" panose="02000000000000000000" pitchFamily="2" charset="0"/>
              </a:rPr>
              <a:t>It’s easy to see what a big impact OR has on making the right decisions for supermarkets – helping them keep customers happy and make profits!</a:t>
            </a:r>
          </a:p>
          <a:p>
            <a:endParaRPr lang="en-GB" sz="1200" dirty="0">
              <a:latin typeface="Roboto Light" panose="02000000000000000000" pitchFamily="2" charset="0"/>
              <a:ea typeface="Roboto Light"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14</a:t>
            </a:fld>
            <a:endParaRPr lang="en-GB"/>
          </a:p>
        </p:txBody>
      </p:sp>
    </p:spTree>
    <p:extLst>
      <p:ext uri="{BB962C8B-B14F-4D97-AF65-F5344CB8AC3E}">
        <p14:creationId xmlns:p14="http://schemas.microsoft.com/office/powerpoint/2010/main" val="2876202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sz="1200" dirty="0"/>
          </a:p>
          <a:p>
            <a:r>
              <a:rPr lang="en-GB" sz="1200" dirty="0"/>
              <a:t>Operational researchers at places like British Airways are involved in a lot of decision-making.</a:t>
            </a:r>
          </a:p>
          <a:p>
            <a:r>
              <a:rPr lang="en-GB" sz="1200" dirty="0"/>
              <a:t> </a:t>
            </a:r>
          </a:p>
          <a:p>
            <a:r>
              <a:rPr lang="en-GB" sz="1200" dirty="0"/>
              <a:t>When you book a holiday, OR has been used to decide where an airline will fly to and how much they charge you for your ticket, using customer buying patterns and forecasting to predict demand.</a:t>
            </a:r>
          </a:p>
          <a:p>
            <a:endParaRPr lang="en-GB" dirty="0"/>
          </a:p>
          <a:p>
            <a:r>
              <a:rPr lang="en-GB" sz="1200" dirty="0"/>
              <a:t>When you arrive at the airport, OR has been used to minimise queueing times, and simulations are used to model the flow of passengers through the terminal to ensure staff members and equipment are in the right places at the right time.</a:t>
            </a:r>
          </a:p>
          <a:p>
            <a:endParaRPr lang="en-GB" dirty="0"/>
          </a:p>
          <a:p>
            <a:r>
              <a:rPr lang="en-GB" sz="1200" dirty="0"/>
              <a:t>When you board the plane, OR has helped choose a boarding strategy and ensure your plane leaves on time. OR is even used to forecast how many passengers are likely to cancel their holiday!</a:t>
            </a:r>
          </a:p>
          <a:p>
            <a:endParaRPr lang="en-GB" sz="1200" dirty="0"/>
          </a:p>
          <a:p>
            <a:r>
              <a:rPr lang="en-GB" sz="1200" dirty="0"/>
              <a:t>Just like supermarkets, airlines rely heavily on OR to make better, more informed decisions that result in better outcomes for their business.</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15</a:t>
            </a:fld>
            <a:endParaRPr lang="en-GB"/>
          </a:p>
        </p:txBody>
      </p:sp>
    </p:spTree>
    <p:extLst>
      <p:ext uri="{BB962C8B-B14F-4D97-AF65-F5344CB8AC3E}">
        <p14:creationId xmlns:p14="http://schemas.microsoft.com/office/powerpoint/2010/main" val="13064795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dirty="0">
              <a:ea typeface="Roboto Light" panose="02000000000000000000" pitchFamily="2" charset="0"/>
            </a:endParaRPr>
          </a:p>
          <a:p>
            <a:r>
              <a:rPr lang="en-GB" dirty="0">
                <a:ea typeface="Roboto Light" panose="02000000000000000000" pitchFamily="2" charset="0"/>
              </a:rPr>
              <a:t>Some hospitals have dedicated OR teams to help with resource allocation – especially if they have multiple specialities. The OR staff allocate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ea typeface="Roboto Light" panose="02000000000000000000" pitchFamily="2" charset="0"/>
            </a:endParaRPr>
          </a:p>
          <a:p>
            <a:r>
              <a:rPr lang="en-GB" dirty="0">
                <a:ea typeface="Roboto Light"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ea typeface="Roboto Light" panose="02000000000000000000" pitchFamily="2" charset="0"/>
              </a:rPr>
            </a:br>
            <a:br>
              <a:rPr lang="en-GB" dirty="0">
                <a:ea typeface="Roboto Light" panose="02000000000000000000" pitchFamily="2" charset="0"/>
              </a:rPr>
            </a:br>
            <a:r>
              <a:rPr lang="en-GB" dirty="0">
                <a:ea typeface="Roboto Light" panose="02000000000000000000" pitchFamily="2" charset="0"/>
              </a:rPr>
              <a:t>OR researchers designed an algorithm to optimise kidney transplant surgery – imagine somebody needs a kidney transplant and their family member is willing to be a donor, but is incompatible. The algorithm identifies patients in this situation and matches them up so they can swap donors, and both patients receive the kidney that they need.</a:t>
            </a:r>
          </a:p>
          <a:p>
            <a:endParaRPr lang="en-GB" dirty="0">
              <a:ea typeface="Roboto Light" panose="02000000000000000000" pitchFamily="2" charset="0"/>
            </a:endParaRPr>
          </a:p>
          <a:p>
            <a:r>
              <a:rPr lang="en-GB" dirty="0">
                <a:ea typeface="Roboto Light" panose="02000000000000000000" pitchFamily="2" charset="0"/>
              </a:rPr>
              <a:t>The surgery has to take place simultaneously to prevent anybody from backing out at the last minute, so the algorithm also has to take into account the nearest hospital with enough resources (theatres and surgical teams) to carry out the transplant when matching patients. </a:t>
            </a:r>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16</a:t>
            </a:fld>
            <a:endParaRPr lang="en-GB"/>
          </a:p>
        </p:txBody>
      </p:sp>
    </p:spTree>
    <p:extLst>
      <p:ext uri="{BB962C8B-B14F-4D97-AF65-F5344CB8AC3E}">
        <p14:creationId xmlns:p14="http://schemas.microsoft.com/office/powerpoint/2010/main" val="36828564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Decision-making</a:t>
            </a:r>
            <a:r>
              <a:rPr lang="en-GB" baseline="0" dirty="0"/>
              <a:t> and problem-solving in business can be complicated and messy.  </a:t>
            </a:r>
          </a:p>
          <a:p>
            <a:pPr defTabSz="990752">
              <a:defRPr/>
            </a:pPr>
            <a:r>
              <a:rPr lang="en-GB" baseline="0" dirty="0"/>
              <a:t>It may not be clear what the main problem is, what the outcome of different actions may be or how well things are currently working, and there may be lots of different factors to consider. </a:t>
            </a:r>
          </a:p>
          <a:p>
            <a:pPr defTabSz="990752">
              <a:defRPr/>
            </a:pPr>
            <a:endParaRPr lang="en-GB" dirty="0"/>
          </a:p>
          <a:p>
            <a:pPr defTabSz="990752">
              <a:defRPr/>
            </a:pPr>
            <a:r>
              <a:rPr lang="en-GB" baseline="0" dirty="0"/>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17</a:t>
            </a:fld>
            <a:endParaRPr lang="en-GB"/>
          </a:p>
        </p:txBody>
      </p:sp>
    </p:spTree>
    <p:extLst>
      <p:ext uri="{BB962C8B-B14F-4D97-AF65-F5344CB8AC3E}">
        <p14:creationId xmlns:p14="http://schemas.microsoft.com/office/powerpoint/2010/main" val="3729211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commonly used OR techniques include:</a:t>
            </a:r>
          </a:p>
          <a:p>
            <a:endParaRPr lang="en-GB" dirty="0"/>
          </a:p>
          <a:p>
            <a:r>
              <a:rPr lang="en-GB" dirty="0"/>
              <a:t>Optimisation – depending on what variable is most important (manufacturing something quickly, or maximising</a:t>
            </a:r>
            <a:r>
              <a:rPr lang="en-GB" baseline="0" dirty="0"/>
              <a:t> profit?), optimisation will find the best use of limited resources.</a:t>
            </a:r>
          </a:p>
          <a:p>
            <a:endParaRPr lang="en-GB" baseline="0" dirty="0"/>
          </a:p>
          <a:p>
            <a:r>
              <a:rPr lang="en-GB" baseline="0" dirty="0"/>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p>
          <a:p>
            <a:r>
              <a:rPr lang="en-GB" baseline="0" dirty="0"/>
              <a:t>Forecasting – forecasting can be used to try and predict unknown factors, to help keep a business running smoothly. For example, estimating customer demand so companies know which goods to produce or forecasting the impact of rush hour traffic on a delivery route, so the driver can stay on schedule.</a:t>
            </a:r>
          </a:p>
          <a:p>
            <a:endParaRPr lang="en-GB" baseline="0" dirty="0"/>
          </a:p>
          <a:p>
            <a:r>
              <a:rPr lang="en-GB" baseline="0" dirty="0"/>
              <a:t>Also many more techniques – including algorithms! </a:t>
            </a:r>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18</a:t>
            </a:fld>
            <a:endParaRPr lang="en-GB"/>
          </a:p>
        </p:txBody>
      </p:sp>
    </p:spTree>
    <p:extLst>
      <p:ext uri="{BB962C8B-B14F-4D97-AF65-F5344CB8AC3E}">
        <p14:creationId xmlns:p14="http://schemas.microsoft.com/office/powerpoint/2010/main" val="3621153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Non-exhaustive list of businesses that use OR. Please note they are not endorsed by the OR Society but are designed to show the variety of careers in OR. Feel free to use your own examples if relevant.</a:t>
            </a:r>
          </a:p>
          <a:p>
            <a:endParaRPr lang="en-GB" dirty="0"/>
          </a:p>
          <a:p>
            <a:r>
              <a:rPr lang="en-GB" dirty="0"/>
              <a:t>Pause for questions</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19</a:t>
            </a:fld>
            <a:endParaRPr lang="en-GB"/>
          </a:p>
        </p:txBody>
      </p:sp>
    </p:spTree>
    <p:extLst>
      <p:ext uri="{BB962C8B-B14F-4D97-AF65-F5344CB8AC3E}">
        <p14:creationId xmlns:p14="http://schemas.microsoft.com/office/powerpoint/2010/main" val="2341982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students work at a local theatre and have been put in charge of the seating arrangements. They must find the best way to organise the audience members that have already booked online or over the phone, so that they take up the least amount of space possible. </a:t>
            </a:r>
          </a:p>
          <a:p>
            <a:r>
              <a:rPr lang="en-GB" dirty="0"/>
              <a:t> </a:t>
            </a:r>
          </a:p>
          <a:p>
            <a:r>
              <a:rPr lang="en-GB" dirty="0">
                <a:solidFill>
                  <a:srgbClr val="93328E"/>
                </a:solidFill>
              </a:rPr>
              <a:t>(Student worksheet question 1) </a:t>
            </a:r>
            <a:r>
              <a:rPr lang="en-GB" dirty="0"/>
              <a:t>Encourage students to discuss why the audience members should be organised in such a way that minimises the amount of space used</a:t>
            </a:r>
          </a:p>
          <a:p>
            <a:r>
              <a:rPr lang="en-GB" dirty="0"/>
              <a:t>Answer: so that there is more space for people who buy tickets on the door, in order to sell more tickets/maximise profit, audience members feel more comfortable sat together rather than sat on their own in different places around the theatre etc.</a:t>
            </a:r>
          </a:p>
          <a:p>
            <a:r>
              <a:rPr lang="en-GB" dirty="0"/>
              <a:t> </a:t>
            </a:r>
          </a:p>
          <a:p>
            <a:r>
              <a:rPr lang="en-GB" dirty="0"/>
              <a:t>Ask the students if they can think of an experience they have had which involves this type of idea</a:t>
            </a:r>
          </a:p>
          <a:p>
            <a:r>
              <a:rPr lang="en-GB" dirty="0"/>
              <a:t>Possible answers: Ticketmaster automatically allocates seats, some cinemas allow people to choose where they sit, some sports events in stadiums etc.</a:t>
            </a:r>
          </a:p>
          <a:p>
            <a:endParaRPr lang="en-GB" dirty="0"/>
          </a:p>
          <a:p>
            <a:r>
              <a:rPr lang="en-GB" dirty="0">
                <a:solidFill>
                  <a:srgbClr val="93328E"/>
                </a:solidFill>
              </a:rPr>
              <a:t>(Student worksheet question 2) </a:t>
            </a:r>
            <a:r>
              <a:rPr lang="en-GB" dirty="0"/>
              <a:t>What is the problem with this?</a:t>
            </a:r>
          </a:p>
          <a:p>
            <a:r>
              <a:rPr lang="en-GB" dirty="0"/>
              <a:t>Answer: People often leave small gaps between groups, choosing to sit on the outside of a row and leaving gaps in the middle that are difficult to fill/see</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2</a:t>
            </a:fld>
            <a:endParaRPr lang="en-GB"/>
          </a:p>
        </p:txBody>
      </p:sp>
    </p:spTree>
    <p:extLst>
      <p:ext uri="{BB962C8B-B14F-4D97-AF65-F5344CB8AC3E}">
        <p14:creationId xmlns:p14="http://schemas.microsoft.com/office/powerpoint/2010/main" val="33364756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the age of the audience this may or may not be relevant.</a:t>
            </a:r>
          </a:p>
          <a:p>
            <a:endParaRPr lang="en-GB" dirty="0"/>
          </a:p>
          <a:p>
            <a:r>
              <a:rPr lang="en-GB" dirty="0"/>
              <a:t>Not many universities offer OR degrees, although some offer maths and OR degrees or similar. OR is often a module in a maths or business studies degree and can be hard to find on its own.</a:t>
            </a:r>
          </a:p>
          <a:p>
            <a:endParaRPr lang="en-GB" dirty="0"/>
          </a:p>
          <a:p>
            <a:r>
              <a:rPr lang="en-GB" dirty="0"/>
              <a:t>STEM degrees (science, technology, engineering and maths) show a skill set and analytical way of thinking that is often beneficial to people working in OR and are a good alternative to an (often elusive) OR degree.  </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20</a:t>
            </a:fld>
            <a:endParaRPr lang="en-GB"/>
          </a:p>
        </p:txBody>
      </p:sp>
    </p:spTree>
    <p:extLst>
      <p:ext uri="{BB962C8B-B14F-4D97-AF65-F5344CB8AC3E}">
        <p14:creationId xmlns:p14="http://schemas.microsoft.com/office/powerpoint/2010/main" val="3360123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Careers information, OR news and information on free student membership (available for people aged 16+) can be found on our website.</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21</a:t>
            </a:fld>
            <a:endParaRPr lang="en-GB"/>
          </a:p>
        </p:txBody>
      </p:sp>
    </p:spTree>
    <p:extLst>
      <p:ext uri="{BB962C8B-B14F-4D97-AF65-F5344CB8AC3E}">
        <p14:creationId xmlns:p14="http://schemas.microsoft.com/office/powerpoint/2010/main" val="3212136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rules on following slide.</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a:t>
            </a:fld>
            <a:endParaRPr lang="en-GB"/>
          </a:p>
        </p:txBody>
      </p:sp>
    </p:spTree>
    <p:extLst>
      <p:ext uri="{BB962C8B-B14F-4D97-AF65-F5344CB8AC3E}">
        <p14:creationId xmlns:p14="http://schemas.microsoft.com/office/powerpoint/2010/main" val="3761005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Split the students into pairs and distribute a modelling pack to each pair.</a:t>
            </a:r>
          </a:p>
          <a:p>
            <a:endParaRPr lang="en-GB" dirty="0"/>
          </a:p>
          <a:p>
            <a:r>
              <a:rPr lang="en-GB" dirty="0">
                <a:solidFill>
                  <a:srgbClr val="93328E"/>
                </a:solidFill>
              </a:rPr>
              <a:t>(Student worksheet question 3) </a:t>
            </a:r>
            <a:r>
              <a:rPr lang="en-GB" dirty="0"/>
              <a:t>Ask the students to work in pairs and, using only the “theatre information” slides, start experimenting with the modelling packs to see how they could fit the audience into the auditorium space, in order to use the minimum amount of space.</a:t>
            </a:r>
          </a:p>
          <a:p>
            <a:endParaRPr lang="en-GB" dirty="0"/>
          </a:p>
          <a:p>
            <a:r>
              <a:rPr lang="en-GB" dirty="0">
                <a:solidFill>
                  <a:srgbClr val="93328E"/>
                </a:solidFill>
              </a:rPr>
              <a:t>(Student worksheet question 4) </a:t>
            </a:r>
            <a:r>
              <a:rPr lang="en-GB" dirty="0"/>
              <a:t>Encourage students to think about how they have done this and ask them to write down how they have come up with their solution. </a:t>
            </a:r>
          </a:p>
          <a:p>
            <a:r>
              <a:rPr lang="en-GB" dirty="0"/>
              <a:t> </a:t>
            </a:r>
          </a:p>
          <a:p>
            <a:r>
              <a:rPr lang="en-GB" dirty="0"/>
              <a:t>As a group, discuss the solutions the students have found and how they have done this. Are some methods better than others? Which group sizes did they fit into the audience area first and why?</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4</a:t>
            </a:fld>
            <a:endParaRPr lang="en-GB"/>
          </a:p>
        </p:txBody>
      </p:sp>
    </p:spTree>
    <p:extLst>
      <p:ext uri="{BB962C8B-B14F-4D97-AF65-F5344CB8AC3E}">
        <p14:creationId xmlns:p14="http://schemas.microsoft.com/office/powerpoint/2010/main" val="2845356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if any of the students know what an algorithm is.</a:t>
            </a:r>
          </a:p>
          <a:p>
            <a:endParaRPr lang="en-GB" dirty="0"/>
          </a:p>
          <a:p>
            <a:r>
              <a:rPr lang="en-GB" dirty="0"/>
              <a:t>(Text and image appear on clicking/moving forward not immediately).  </a:t>
            </a:r>
          </a:p>
          <a:p>
            <a:r>
              <a:rPr lang="en-GB" dirty="0"/>
              <a:t> </a:t>
            </a:r>
          </a:p>
          <a:p>
            <a:r>
              <a:rPr lang="en-GB" dirty="0"/>
              <a:t>Tell the students that there is a set algorithm to seat the audience. </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5</a:t>
            </a:fld>
            <a:endParaRPr lang="en-GB"/>
          </a:p>
        </p:txBody>
      </p:sp>
    </p:spTree>
    <p:extLst>
      <p:ext uri="{BB962C8B-B14F-4D97-AF65-F5344CB8AC3E}">
        <p14:creationId xmlns:p14="http://schemas.microsoft.com/office/powerpoint/2010/main" val="3363642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93328E"/>
                </a:solidFill>
              </a:rPr>
              <a:t>(Student worksheet question 5) </a:t>
            </a:r>
            <a:r>
              <a:rPr lang="en-GB" dirty="0"/>
              <a:t>Ask students to try applying the first fit algorithm to the theatre seating – animation/solution on the next slide.</a:t>
            </a:r>
          </a:p>
          <a:p>
            <a:r>
              <a:rPr lang="en-GB" dirty="0"/>
              <a:t> </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6</a:t>
            </a:fld>
            <a:endParaRPr lang="en-GB"/>
          </a:p>
        </p:txBody>
      </p:sp>
    </p:spTree>
    <p:extLst>
      <p:ext uri="{BB962C8B-B14F-4D97-AF65-F5344CB8AC3E}">
        <p14:creationId xmlns:p14="http://schemas.microsoft.com/office/powerpoint/2010/main" val="2155644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audience ‘block’ will appear on clicking/moving forward.</a:t>
            </a:r>
          </a:p>
          <a:p>
            <a:endParaRPr lang="en-GB" dirty="0"/>
          </a:p>
          <a:p>
            <a:r>
              <a:rPr lang="en-GB" dirty="0"/>
              <a:t>We can see that the minimum amount of rows to be filled is 9 rows, using the first fit algorithm.</a:t>
            </a:r>
          </a:p>
          <a:p>
            <a:r>
              <a:rPr lang="en-GB" dirty="0"/>
              <a:t> </a:t>
            </a:r>
          </a:p>
          <a:p>
            <a:r>
              <a:rPr lang="en-GB" dirty="0"/>
              <a:t>Tell the students that this algorithm is more formally known as a </a:t>
            </a:r>
            <a:r>
              <a:rPr lang="en-GB" b="1" dirty="0"/>
              <a:t>bin packing algorithm</a:t>
            </a:r>
            <a:r>
              <a:rPr lang="en-GB" dirty="0"/>
              <a:t> because it is packing different groups sizes and seeing how many “bins” (rows, in this case) the group sizes fit in, in order to use up the minimum amount of space possible.</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7</a:t>
            </a:fld>
            <a:endParaRPr lang="en-GB"/>
          </a:p>
        </p:txBody>
      </p:sp>
    </p:spTree>
    <p:extLst>
      <p:ext uri="{BB962C8B-B14F-4D97-AF65-F5344CB8AC3E}">
        <p14:creationId xmlns:p14="http://schemas.microsoft.com/office/powerpoint/2010/main" val="3774443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93328E"/>
                </a:solidFill>
              </a:rPr>
              <a:t>(Student worksheet question 6) </a:t>
            </a:r>
            <a:r>
              <a:rPr lang="en-GB" sz="1200" dirty="0"/>
              <a:t>Ask students to now apply what they have just learnt about the first fit algorithm to this new task. </a:t>
            </a:r>
          </a:p>
          <a:p>
            <a:r>
              <a:rPr lang="en-GB" sz="1200" dirty="0"/>
              <a:t> </a:t>
            </a:r>
          </a:p>
          <a:p>
            <a:r>
              <a:rPr lang="en-GB" sz="1200" dirty="0"/>
              <a:t>The animation/solution is again on the next slide.</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8</a:t>
            </a:fld>
            <a:endParaRPr lang="en-GB"/>
          </a:p>
        </p:txBody>
      </p:sp>
    </p:spTree>
    <p:extLst>
      <p:ext uri="{BB962C8B-B14F-4D97-AF65-F5344CB8AC3E}">
        <p14:creationId xmlns:p14="http://schemas.microsoft.com/office/powerpoint/2010/main" val="1387363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dirty="0"/>
              <a:t>Each audience ‘block’ will appear on clicking/moving forward.</a:t>
            </a:r>
          </a:p>
          <a:p>
            <a:pPr algn="just"/>
            <a:endParaRPr lang="en-GB" sz="1200" dirty="0"/>
          </a:p>
          <a:p>
            <a:pPr algn="just"/>
            <a:r>
              <a:rPr lang="en-GB" sz="1200" dirty="0"/>
              <a:t>The minimum number of rows is now eight. This is also a bin packing algorithm.</a:t>
            </a:r>
          </a:p>
          <a:p>
            <a:pPr algn="just"/>
            <a:endParaRPr lang="en-GB" dirty="0">
              <a:effectLst/>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9</a:t>
            </a:fld>
            <a:endParaRPr lang="en-GB"/>
          </a:p>
        </p:txBody>
      </p:sp>
    </p:spTree>
    <p:extLst>
      <p:ext uri="{BB962C8B-B14F-4D97-AF65-F5344CB8AC3E}">
        <p14:creationId xmlns:p14="http://schemas.microsoft.com/office/powerpoint/2010/main" val="12586119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3/27/2025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3/27/2025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26" Type="http://schemas.openxmlformats.org/officeDocument/2006/relationships/image" Target="../media/image35.jpeg"/><Relationship Id="rId3" Type="http://schemas.openxmlformats.org/officeDocument/2006/relationships/image" Target="../media/image12.jpeg"/><Relationship Id="rId21" Type="http://schemas.openxmlformats.org/officeDocument/2006/relationships/image" Target="../media/image30.jpeg"/><Relationship Id="rId7" Type="http://schemas.openxmlformats.org/officeDocument/2006/relationships/image" Target="../media/image16.jpe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34.jpeg"/><Relationship Id="rId2" Type="http://schemas.openxmlformats.org/officeDocument/2006/relationships/notesSlide" Target="../notesSlides/notesSlide19.xml"/><Relationship Id="rId16" Type="http://schemas.openxmlformats.org/officeDocument/2006/relationships/image" Target="../media/image25.jpeg"/><Relationship Id="rId20" Type="http://schemas.openxmlformats.org/officeDocument/2006/relationships/image" Target="../media/image29.png"/><Relationship Id="rId29"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jpeg"/><Relationship Id="rId24" Type="http://schemas.openxmlformats.org/officeDocument/2006/relationships/image" Target="../media/image33.jpe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png"/><Relationship Id="rId10" Type="http://schemas.openxmlformats.org/officeDocument/2006/relationships/image" Target="../media/image19.jpeg"/><Relationship Id="rId19" Type="http://schemas.openxmlformats.org/officeDocument/2006/relationships/image" Target="../media/image28.png"/><Relationship Id="rId4" Type="http://schemas.openxmlformats.org/officeDocument/2006/relationships/image" Target="../media/image13.gif"/><Relationship Id="rId9" Type="http://schemas.openxmlformats.org/officeDocument/2006/relationships/image" Target="../media/image18.jpeg"/><Relationship Id="rId14" Type="http://schemas.openxmlformats.org/officeDocument/2006/relationships/image" Target="../media/image23.png"/><Relationship Id="rId22" Type="http://schemas.openxmlformats.org/officeDocument/2006/relationships/image" Target="../media/image31.png"/><Relationship Id="rId27" Type="http://schemas.openxmlformats.org/officeDocument/2006/relationships/image" Target="../media/image36.png"/><Relationship Id="rId30"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Theatre Bookings</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March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Evaluation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buNone/>
            </a:pPr>
            <a:endParaRPr lang="en-GB" sz="2800" dirty="0"/>
          </a:p>
          <a:p>
            <a:pPr marL="0" indent="0">
              <a:buNone/>
            </a:pPr>
            <a:r>
              <a:rPr lang="en-GB" sz="2800" dirty="0"/>
              <a:t>What are the pros and cons of each algorithm? </a:t>
            </a:r>
          </a:p>
          <a:p>
            <a:pPr marL="0" indent="0">
              <a:buNone/>
            </a:pPr>
            <a:endParaRPr lang="en-GB" sz="2800" dirty="0"/>
          </a:p>
          <a:p>
            <a:pPr marL="0" indent="0">
              <a:buNone/>
            </a:pPr>
            <a:r>
              <a:rPr lang="en-GB" sz="2800" dirty="0"/>
              <a:t>Which is the best algorithm for the theatre to use?</a:t>
            </a:r>
          </a:p>
          <a:p>
            <a:pPr marL="0" indent="0">
              <a:buNone/>
            </a:pPr>
            <a:endParaRPr lang="en-US" sz="2800" dirty="0"/>
          </a:p>
        </p:txBody>
      </p:sp>
    </p:spTree>
    <p:extLst>
      <p:ext uri="{BB962C8B-B14F-4D97-AF65-F5344CB8AC3E}">
        <p14:creationId xmlns:p14="http://schemas.microsoft.com/office/powerpoint/2010/main" val="559903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Bin Packing Algorithms</a:t>
            </a:r>
          </a:p>
        </p:txBody>
      </p:sp>
      <p:pic>
        <p:nvPicPr>
          <p:cNvPr id="6" name="Picture 2">
            <a:extLst>
              <a:ext uri="{FF2B5EF4-FFF2-40B4-BE49-F238E27FC236}">
                <a16:creationId xmlns:a16="http://schemas.microsoft.com/office/drawing/2014/main" id="{8F47F458-6919-8862-B45A-6E517747CE8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334" t="43427" r="25240" b="32563"/>
          <a:stretch/>
        </p:blipFill>
        <p:spPr bwMode="auto">
          <a:xfrm>
            <a:off x="2749228" y="3277108"/>
            <a:ext cx="6693543" cy="2424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1">
            <a:extLst>
              <a:ext uri="{FF2B5EF4-FFF2-40B4-BE49-F238E27FC236}">
                <a16:creationId xmlns:a16="http://schemas.microsoft.com/office/drawing/2014/main" id="{FFFEAF05-19F4-93A8-3105-33A13B3B89A6}"/>
              </a:ext>
            </a:extLst>
          </p:cNvPr>
          <p:cNvSpPr>
            <a:spLocks noGrp="1"/>
          </p:cNvSpPr>
          <p:nvPr>
            <p:ph idx="1"/>
          </p:nvPr>
        </p:nvSpPr>
        <p:spPr>
          <a:xfrm>
            <a:off x="1153886" y="2309019"/>
            <a:ext cx="10716381" cy="1689145"/>
          </a:xfrm>
        </p:spPr>
        <p:txBody>
          <a:bodyPr lIns="0">
            <a:normAutofit/>
          </a:bodyPr>
          <a:lstStyle/>
          <a:p>
            <a:pPr marL="0" indent="0">
              <a:buNone/>
            </a:pPr>
            <a:r>
              <a:rPr lang="en-GB" sz="2400" dirty="0"/>
              <a:t>Bin packing algorithms are also used for loading containers such as ferries:</a:t>
            </a:r>
          </a:p>
          <a:p>
            <a:pPr marL="0" indent="0">
              <a:buNone/>
            </a:pPr>
            <a:endParaRPr lang="en-GB" sz="2400" dirty="0"/>
          </a:p>
          <a:p>
            <a:endParaRPr lang="en-GB" sz="2400" dirty="0"/>
          </a:p>
          <a:p>
            <a:pPr marL="0" indent="0">
              <a:buNone/>
            </a:pPr>
            <a:endParaRPr lang="en-GB" sz="2000" dirty="0"/>
          </a:p>
        </p:txBody>
      </p:sp>
      <p:sp>
        <p:nvSpPr>
          <p:cNvPr id="9" name="TextBox 8">
            <a:extLst>
              <a:ext uri="{FF2B5EF4-FFF2-40B4-BE49-F238E27FC236}">
                <a16:creationId xmlns:a16="http://schemas.microsoft.com/office/drawing/2014/main" id="{36BCF6D4-3BE3-8318-263E-E870C604E5E3}"/>
              </a:ext>
            </a:extLst>
          </p:cNvPr>
          <p:cNvSpPr txBox="1"/>
          <p:nvPr/>
        </p:nvSpPr>
        <p:spPr>
          <a:xfrm>
            <a:off x="3115734" y="5874544"/>
            <a:ext cx="6104466" cy="369332"/>
          </a:xfrm>
          <a:prstGeom prst="rect">
            <a:avLst/>
          </a:prstGeom>
          <a:noFill/>
        </p:spPr>
        <p:txBody>
          <a:bodyPr wrap="square">
            <a:spAutoFit/>
          </a:bodyPr>
          <a:lstStyle/>
          <a:p>
            <a:pPr marL="0" indent="0">
              <a:buFont typeface="Arial" panose="020B0604020202020204" pitchFamily="34" charset="0"/>
              <a:buNone/>
            </a:pPr>
            <a:r>
              <a:rPr lang="en-GB" sz="1800" dirty="0">
                <a:latin typeface="Verdana" panose="020B0604030504040204" pitchFamily="34" charset="0"/>
                <a:ea typeface="Verdana" panose="020B0604030504040204" pitchFamily="34" charset="0"/>
              </a:rPr>
              <a:t>Portsmouth Harbour (Google Maps Satellite View)</a:t>
            </a:r>
          </a:p>
        </p:txBody>
      </p:sp>
    </p:spTree>
    <p:extLst>
      <p:ext uri="{BB962C8B-B14F-4D97-AF65-F5344CB8AC3E}">
        <p14:creationId xmlns:p14="http://schemas.microsoft.com/office/powerpoint/2010/main" val="3775032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Bin Packing Algorithms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lnSpcReduction="20000"/>
          </a:bodyPr>
          <a:lstStyle/>
          <a:p>
            <a:pPr marL="0" indent="0">
              <a:buNone/>
            </a:pPr>
            <a:r>
              <a:rPr lang="en-GB" sz="2800" dirty="0"/>
              <a:t>Bin packing algorithms are also used for:</a:t>
            </a:r>
          </a:p>
          <a:p>
            <a:pPr marL="0" indent="0">
              <a:buNone/>
            </a:pPr>
            <a:endParaRPr lang="en-GB" sz="2800" dirty="0"/>
          </a:p>
          <a:p>
            <a:r>
              <a:rPr lang="en-GB" sz="2800" dirty="0"/>
              <a:t>Cutting cookies or pastry out of dough</a:t>
            </a:r>
          </a:p>
          <a:p>
            <a:r>
              <a:rPr lang="en-GB" sz="2800" dirty="0"/>
              <a:t>Scheduling adverts in fixed length breaks on TV or radio</a:t>
            </a:r>
          </a:p>
          <a:p>
            <a:pPr marL="0" indent="0">
              <a:buNone/>
            </a:pPr>
            <a:endParaRPr lang="en-GB" sz="2800" dirty="0"/>
          </a:p>
          <a:p>
            <a:pPr marL="0" indent="0">
              <a:buNone/>
            </a:pPr>
            <a:r>
              <a:rPr lang="en-GB" sz="2800" dirty="0"/>
              <a:t>There are a wide variety of algorithms with a wide variety of uses.</a:t>
            </a:r>
          </a:p>
          <a:p>
            <a:endParaRPr lang="en-GB" sz="2800" dirty="0"/>
          </a:p>
          <a:p>
            <a:pPr marL="0" indent="0">
              <a:buNone/>
            </a:pPr>
            <a:r>
              <a:rPr lang="en-GB" sz="2800" dirty="0"/>
              <a:t>Algorithms are used extensively in operational research (OR).</a:t>
            </a:r>
          </a:p>
          <a:p>
            <a:pPr marL="0" indent="0">
              <a:buNone/>
            </a:pPr>
            <a:endParaRPr lang="en-GB" sz="2800" dirty="0"/>
          </a:p>
          <a:p>
            <a:endParaRPr lang="en-GB" sz="2800" dirty="0"/>
          </a:p>
          <a:p>
            <a:pPr marL="0" indent="0">
              <a:buNone/>
            </a:pPr>
            <a:endParaRPr lang="en-GB" sz="2400" dirty="0"/>
          </a:p>
          <a:p>
            <a:pPr marL="0" indent="0">
              <a:buNone/>
            </a:pPr>
            <a:endParaRPr lang="en-US" sz="2800" dirty="0"/>
          </a:p>
        </p:txBody>
      </p:sp>
    </p:spTree>
    <p:extLst>
      <p:ext uri="{BB962C8B-B14F-4D97-AF65-F5344CB8AC3E}">
        <p14:creationId xmlns:p14="http://schemas.microsoft.com/office/powerpoint/2010/main" val="3772404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Operational Research</a:t>
            </a:r>
          </a:p>
        </p:txBody>
      </p:sp>
      <p:sp>
        <p:nvSpPr>
          <p:cNvPr id="5" name="Content Placeholder 2">
            <a:extLst>
              <a:ext uri="{FF2B5EF4-FFF2-40B4-BE49-F238E27FC236}">
                <a16:creationId xmlns:a16="http://schemas.microsoft.com/office/drawing/2014/main" id="{4A26461C-4F8D-3B67-B02F-17830D7BCF59}"/>
              </a:ext>
            </a:extLst>
          </p:cNvPr>
          <p:cNvSpPr>
            <a:spLocks noGrp="1"/>
          </p:cNvSpPr>
          <p:nvPr>
            <p:ph idx="1"/>
          </p:nvPr>
        </p:nvSpPr>
        <p:spPr>
          <a:xfrm>
            <a:off x="838200" y="2506662"/>
            <a:ext cx="10515600" cy="4351338"/>
          </a:xfrm>
        </p:spPr>
        <p:txBody>
          <a:bodyPr lIns="0">
            <a:normAutofit/>
          </a:bodyPr>
          <a:lstStyle/>
          <a:p>
            <a:pPr marL="0" indent="0">
              <a:buClr>
                <a:srgbClr val="005892"/>
              </a:buClr>
              <a:buNone/>
            </a:pPr>
            <a:r>
              <a:rPr lang="en-GB" sz="2400" b="0" dirty="0"/>
              <a:t>Operational research (OR) is the application of mathematical methods and advanced analysis to improve decision-making</a:t>
            </a:r>
          </a:p>
          <a:p>
            <a:pPr marL="0" indent="0">
              <a:buClr>
                <a:srgbClr val="005892"/>
              </a:buClr>
              <a:buNone/>
            </a:pPr>
            <a:endParaRPr lang="en-GB" sz="2400" dirty="0"/>
          </a:p>
          <a:p>
            <a:pPr marL="0" indent="0">
              <a:buClr>
                <a:srgbClr val="005892"/>
              </a:buClr>
              <a:buNone/>
            </a:pPr>
            <a:r>
              <a:rPr lang="en-GB" sz="2400" dirty="0"/>
              <a:t>Or:</a:t>
            </a:r>
          </a:p>
          <a:p>
            <a:pPr marL="0" indent="0">
              <a:buClr>
                <a:srgbClr val="005892"/>
              </a:buClr>
              <a:buNone/>
            </a:pPr>
            <a:endParaRPr lang="en-GB" sz="2400" dirty="0"/>
          </a:p>
          <a:p>
            <a:pPr marL="0" indent="0">
              <a:buClr>
                <a:srgbClr val="005892"/>
              </a:buClr>
              <a:buNone/>
            </a:pPr>
            <a:r>
              <a:rPr lang="en-GB" sz="2400" dirty="0"/>
              <a:t>‘The science of better decision-making’</a:t>
            </a:r>
            <a:endParaRPr lang="en-GB" sz="2400" b="0" dirty="0"/>
          </a:p>
          <a:p>
            <a:pPr>
              <a:buClr>
                <a:srgbClr val="005892"/>
              </a:buClr>
            </a:pPr>
            <a:endParaRPr lang="en-GB" sz="2400" dirty="0"/>
          </a:p>
          <a:p>
            <a:pPr>
              <a:buNone/>
            </a:pPr>
            <a:endParaRPr lang="en-GB" sz="2400" b="0" dirty="0"/>
          </a:p>
        </p:txBody>
      </p:sp>
      <p:pic>
        <p:nvPicPr>
          <p:cNvPr id="6" name="Picture 5">
            <a:extLst>
              <a:ext uri="{FF2B5EF4-FFF2-40B4-BE49-F238E27FC236}">
                <a16:creationId xmlns:a16="http://schemas.microsoft.com/office/drawing/2014/main" id="{EA683916-686B-2F55-4C3B-383DD87CBE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7394" y="3526632"/>
            <a:ext cx="3467098" cy="2311398"/>
          </a:xfrm>
          <a:prstGeom prst="rect">
            <a:avLst/>
          </a:prstGeom>
        </p:spPr>
      </p:pic>
    </p:spTree>
    <p:extLst>
      <p:ext uri="{BB962C8B-B14F-4D97-AF65-F5344CB8AC3E}">
        <p14:creationId xmlns:p14="http://schemas.microsoft.com/office/powerpoint/2010/main" val="160025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Supermarkets</a:t>
            </a:r>
          </a:p>
        </p:txBody>
      </p:sp>
      <p:pic>
        <p:nvPicPr>
          <p:cNvPr id="6" name="Picture 5">
            <a:extLst>
              <a:ext uri="{FF2B5EF4-FFF2-40B4-BE49-F238E27FC236}">
                <a16:creationId xmlns:a16="http://schemas.microsoft.com/office/drawing/2014/main" id="{4ECB85C0-9EC3-F6F8-C145-FB9133CDB5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5884" y="2502936"/>
            <a:ext cx="3953829" cy="2565229"/>
          </a:xfrm>
          <a:prstGeom prst="rect">
            <a:avLst/>
          </a:prstGeom>
        </p:spPr>
      </p:pic>
      <p:sp>
        <p:nvSpPr>
          <p:cNvPr id="7" name="Content Placeholder 2">
            <a:extLst>
              <a:ext uri="{FF2B5EF4-FFF2-40B4-BE49-F238E27FC236}">
                <a16:creationId xmlns:a16="http://schemas.microsoft.com/office/drawing/2014/main" id="{3FC5294B-0E89-CFC2-9686-7B472021FD1F}"/>
              </a:ext>
            </a:extLst>
          </p:cNvPr>
          <p:cNvSpPr txBox="1">
            <a:spLocks/>
          </p:cNvSpPr>
          <p:nvPr/>
        </p:nvSpPr>
        <p:spPr>
          <a:xfrm>
            <a:off x="838200" y="2502936"/>
            <a:ext cx="6637684" cy="3200104"/>
          </a:xfrm>
          <a:prstGeom prst="rect">
            <a:avLst/>
          </a:prstGeom>
        </p:spPr>
        <p:txBody>
          <a:bodyPr vert="horz" wrap="square" lIns="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Understanding people’s buying patterns</a:t>
            </a:r>
          </a:p>
          <a:p>
            <a:pPr lvl="1">
              <a:spcBef>
                <a:spcPts val="0"/>
              </a:spcBef>
              <a:buClr>
                <a:srgbClr val="005892"/>
              </a:buClr>
            </a:pPr>
            <a:endParaRPr lang="en-GB" sz="2800" dirty="0">
              <a:latin typeface="Verdana" panose="020B0604030504040204" pitchFamily="34" charset="0"/>
              <a:ea typeface="Verdana" panose="020B0604030504040204" pitchFamily="34" charset="0"/>
            </a:endParaRPr>
          </a:p>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Determining the number of staff needed on checkout and when</a:t>
            </a:r>
          </a:p>
          <a:p>
            <a:pPr marL="457200" lvl="1" indent="0">
              <a:spcBef>
                <a:spcPts val="0"/>
              </a:spcBef>
              <a:buClr>
                <a:srgbClr val="005892"/>
              </a:buClr>
              <a:buNone/>
            </a:pPr>
            <a:endParaRPr lang="en-GB" sz="2800" dirty="0">
              <a:latin typeface="Verdana" panose="020B0604030504040204" pitchFamily="34" charset="0"/>
              <a:ea typeface="Verdana" panose="020B0604030504040204" pitchFamily="34" charset="0"/>
            </a:endParaRPr>
          </a:p>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Calculating order quantities and delivery times</a:t>
            </a:r>
          </a:p>
          <a:p>
            <a:pPr marL="800100" lvl="1" indent="-342900">
              <a:buClr>
                <a:schemeClr val="accent1"/>
              </a:buClr>
              <a:buFont typeface="Calibri" panose="020F0502020204030204" pitchFamily="34" charset="0"/>
              <a:buChar char="√"/>
            </a:pPr>
            <a:endParaRPr lang="en-GB" sz="20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867018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Airlines</a:t>
            </a:r>
          </a:p>
        </p:txBody>
      </p:sp>
      <p:sp>
        <p:nvSpPr>
          <p:cNvPr id="4" name="Content Placeholder 2">
            <a:extLst>
              <a:ext uri="{FF2B5EF4-FFF2-40B4-BE49-F238E27FC236}">
                <a16:creationId xmlns:a16="http://schemas.microsoft.com/office/drawing/2014/main" id="{4E7E9875-29B0-9FBB-9E53-5F21C24480ED}"/>
              </a:ext>
            </a:extLst>
          </p:cNvPr>
          <p:cNvSpPr>
            <a:spLocks noGrp="1"/>
          </p:cNvSpPr>
          <p:nvPr>
            <p:ph idx="1"/>
          </p:nvPr>
        </p:nvSpPr>
        <p:spPr>
          <a:xfrm>
            <a:off x="5220419" y="2309019"/>
            <a:ext cx="6133381" cy="3200104"/>
          </a:xfrm>
        </p:spPr>
        <p:txBody>
          <a:bodyPr>
            <a:normAutofit/>
          </a:bodyPr>
          <a:lstStyle/>
          <a:p>
            <a:pPr marL="457200" lvl="1" indent="0">
              <a:buClr>
                <a:srgbClr val="005892"/>
              </a:buClr>
              <a:buNone/>
            </a:pPr>
            <a:r>
              <a:rPr lang="en-GB" sz="2800" dirty="0"/>
              <a:t>Forecasting where people want to go and when</a:t>
            </a:r>
          </a:p>
          <a:p>
            <a:pPr marL="457200" lvl="1" indent="0">
              <a:buClr>
                <a:srgbClr val="005892"/>
              </a:buClr>
              <a:buNone/>
            </a:pPr>
            <a:endParaRPr lang="en-GB" sz="2800" dirty="0"/>
          </a:p>
          <a:p>
            <a:pPr marL="457200" lvl="1" indent="0">
              <a:buClr>
                <a:srgbClr val="005892"/>
              </a:buClr>
              <a:buNone/>
            </a:pPr>
            <a:r>
              <a:rPr lang="en-GB" sz="2800" dirty="0"/>
              <a:t>Setting the ticket prices</a:t>
            </a:r>
          </a:p>
          <a:p>
            <a:pPr lvl="1">
              <a:buClr>
                <a:srgbClr val="005892"/>
              </a:buClr>
            </a:pPr>
            <a:endParaRPr lang="en-GB" sz="2800" dirty="0"/>
          </a:p>
          <a:p>
            <a:pPr marL="457200" lvl="1" indent="0">
              <a:buClr>
                <a:srgbClr val="005892"/>
              </a:buClr>
              <a:buNone/>
            </a:pPr>
            <a:r>
              <a:rPr lang="en-GB" sz="2800" dirty="0"/>
              <a:t>Simulating boarding the plane</a:t>
            </a:r>
          </a:p>
          <a:p>
            <a:pPr marL="800100" lvl="1" indent="-342900" algn="ctr">
              <a:buClr>
                <a:schemeClr val="accent1"/>
              </a:buClr>
              <a:buFont typeface="Calibri" panose="020F0502020204030204" pitchFamily="34" charset="0"/>
              <a:buChar char="√"/>
            </a:pPr>
            <a:endParaRPr lang="en-GB" sz="2000" dirty="0"/>
          </a:p>
          <a:p>
            <a:pPr marL="0" indent="0" algn="ctr">
              <a:buNone/>
            </a:pPr>
            <a:endParaRPr lang="en-GB" dirty="0"/>
          </a:p>
        </p:txBody>
      </p:sp>
      <p:pic>
        <p:nvPicPr>
          <p:cNvPr id="5" name="Picture 4">
            <a:extLst>
              <a:ext uri="{FF2B5EF4-FFF2-40B4-BE49-F238E27FC236}">
                <a16:creationId xmlns:a16="http://schemas.microsoft.com/office/drawing/2014/main" id="{AAB59648-8091-DC44-B718-504541B7F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886" y="2418955"/>
            <a:ext cx="3917830" cy="2611621"/>
          </a:xfrm>
          <a:prstGeom prst="rect">
            <a:avLst/>
          </a:prstGeom>
        </p:spPr>
      </p:pic>
    </p:spTree>
    <p:extLst>
      <p:ext uri="{BB962C8B-B14F-4D97-AF65-F5344CB8AC3E}">
        <p14:creationId xmlns:p14="http://schemas.microsoft.com/office/powerpoint/2010/main" val="1057438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Healthcare</a:t>
            </a:r>
          </a:p>
        </p:txBody>
      </p:sp>
      <p:sp>
        <p:nvSpPr>
          <p:cNvPr id="4" name="Content Placeholder 2">
            <a:extLst>
              <a:ext uri="{FF2B5EF4-FFF2-40B4-BE49-F238E27FC236}">
                <a16:creationId xmlns:a16="http://schemas.microsoft.com/office/drawing/2014/main" id="{135223CC-2D48-5EBB-0551-715F95B77354}"/>
              </a:ext>
            </a:extLst>
          </p:cNvPr>
          <p:cNvSpPr>
            <a:spLocks noGrp="1"/>
          </p:cNvSpPr>
          <p:nvPr>
            <p:ph idx="1"/>
          </p:nvPr>
        </p:nvSpPr>
        <p:spPr>
          <a:xfrm>
            <a:off x="388258" y="2069056"/>
            <a:ext cx="6157822" cy="3200104"/>
          </a:xfrm>
        </p:spPr>
        <p:txBody>
          <a:bodyPr>
            <a:normAutofit lnSpcReduction="10000"/>
          </a:bodyPr>
          <a:lstStyle/>
          <a:p>
            <a:pPr marL="457200" lvl="1" indent="0">
              <a:buClr>
                <a:srgbClr val="005892"/>
              </a:buClr>
              <a:buNone/>
            </a:pPr>
            <a:r>
              <a:rPr lang="en-GB" sz="2800" dirty="0"/>
              <a:t>Moving people through waiting lists as quickly as possible</a:t>
            </a:r>
          </a:p>
          <a:p>
            <a:pPr lvl="1">
              <a:buClr>
                <a:srgbClr val="005892"/>
              </a:buClr>
            </a:pPr>
            <a:endParaRPr lang="en-GB" sz="2800" dirty="0"/>
          </a:p>
          <a:p>
            <a:pPr marL="457200" lvl="1" indent="0">
              <a:buClr>
                <a:srgbClr val="005892"/>
              </a:buClr>
              <a:buNone/>
            </a:pPr>
            <a:r>
              <a:rPr lang="en-GB" sz="2800" dirty="0"/>
              <a:t>Using hospital resources as efficiently as possible</a:t>
            </a:r>
          </a:p>
          <a:p>
            <a:pPr lvl="1">
              <a:buClr>
                <a:srgbClr val="005892"/>
              </a:buClr>
            </a:pPr>
            <a:endParaRPr lang="en-GB" sz="2800" dirty="0"/>
          </a:p>
          <a:p>
            <a:pPr marL="457200" lvl="1" indent="0">
              <a:buClr>
                <a:srgbClr val="005892"/>
              </a:buClr>
              <a:buNone/>
            </a:pPr>
            <a:r>
              <a:rPr lang="en-GB" sz="2800" dirty="0"/>
              <a:t>Increasing the number of transplant operations</a:t>
            </a:r>
          </a:p>
          <a:p>
            <a:pPr marL="800100" lvl="1" indent="-342900" algn="ctr">
              <a:buClr>
                <a:schemeClr val="accent1"/>
              </a:buClr>
              <a:buFont typeface="Calibri" panose="020F0502020204030204" pitchFamily="34" charset="0"/>
              <a:buChar char="√"/>
            </a:pPr>
            <a:endParaRPr lang="en-GB" sz="2000" dirty="0"/>
          </a:p>
          <a:p>
            <a:pPr marL="0" indent="0" algn="ctr">
              <a:buNone/>
            </a:pPr>
            <a:endParaRPr lang="en-GB" dirty="0"/>
          </a:p>
        </p:txBody>
      </p:sp>
      <p:pic>
        <p:nvPicPr>
          <p:cNvPr id="5" name="Picture 4">
            <a:extLst>
              <a:ext uri="{FF2B5EF4-FFF2-40B4-BE49-F238E27FC236}">
                <a16:creationId xmlns:a16="http://schemas.microsoft.com/office/drawing/2014/main" id="{EB497A78-B543-8C8F-1CE1-B04A65CB86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94" y="2198156"/>
            <a:ext cx="4606506" cy="3071004"/>
          </a:xfrm>
          <a:prstGeom prst="rect">
            <a:avLst/>
          </a:prstGeom>
        </p:spPr>
      </p:pic>
    </p:spTree>
    <p:extLst>
      <p:ext uri="{BB962C8B-B14F-4D97-AF65-F5344CB8AC3E}">
        <p14:creationId xmlns:p14="http://schemas.microsoft.com/office/powerpoint/2010/main" val="3985269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When is OR used?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131400" indent="0">
              <a:lnSpc>
                <a:spcPct val="120000"/>
              </a:lnSpc>
              <a:spcBef>
                <a:spcPts val="0"/>
              </a:spcBef>
              <a:buClr>
                <a:srgbClr val="005892"/>
              </a:buClr>
              <a:buNone/>
            </a:pPr>
            <a:r>
              <a:rPr lang="en-GB" sz="2800" dirty="0"/>
              <a:t>When</a:t>
            </a:r>
            <a:r>
              <a:rPr lang="en-GB" sz="2800" b="0" dirty="0"/>
              <a:t> a decision is </a:t>
            </a:r>
            <a:r>
              <a:rPr lang="en-GB" sz="2800" dirty="0">
                <a:solidFill>
                  <a:srgbClr val="773580"/>
                </a:solidFill>
              </a:rPr>
              <a:t>complex</a:t>
            </a:r>
            <a:r>
              <a:rPr lang="en-GB" sz="2800" b="0" dirty="0"/>
              <a:t> or it’s </a:t>
            </a:r>
            <a:r>
              <a:rPr lang="en-GB" sz="2800" dirty="0">
                <a:solidFill>
                  <a:srgbClr val="773580"/>
                </a:solidFill>
              </a:rPr>
              <a:t>unclear</a:t>
            </a:r>
            <a:r>
              <a:rPr lang="en-GB" sz="2800" b="0" dirty="0"/>
              <a:t> what the main problem is</a:t>
            </a:r>
          </a:p>
          <a:p>
            <a:pPr marL="588600" indent="-457200">
              <a:lnSpc>
                <a:spcPct val="120000"/>
              </a:lnSpc>
              <a:spcBef>
                <a:spcPts val="0"/>
              </a:spcBef>
              <a:buClr>
                <a:srgbClr val="005892"/>
              </a:buClr>
            </a:pPr>
            <a:endParaRPr lang="en-GB" sz="2800" b="0" dirty="0"/>
          </a:p>
          <a:p>
            <a:pPr marL="131400" indent="0">
              <a:lnSpc>
                <a:spcPct val="120000"/>
              </a:lnSpc>
              <a:spcBef>
                <a:spcPts val="0"/>
              </a:spcBef>
              <a:buClr>
                <a:srgbClr val="005892"/>
              </a:buClr>
              <a:buNone/>
            </a:pPr>
            <a:r>
              <a:rPr lang="en-GB" sz="2800" dirty="0"/>
              <a:t>When you don’t know how well things are working or </a:t>
            </a:r>
            <a:r>
              <a:rPr lang="en-GB" sz="2800" dirty="0">
                <a:solidFill>
                  <a:srgbClr val="773580"/>
                </a:solidFill>
              </a:rPr>
              <a:t>think they could work better</a:t>
            </a:r>
          </a:p>
          <a:p>
            <a:pPr marL="0" indent="0">
              <a:buNone/>
            </a:pPr>
            <a:endParaRPr lang="en-US" sz="2800" dirty="0"/>
          </a:p>
        </p:txBody>
      </p:sp>
    </p:spTree>
    <p:extLst>
      <p:ext uri="{BB962C8B-B14F-4D97-AF65-F5344CB8AC3E}">
        <p14:creationId xmlns:p14="http://schemas.microsoft.com/office/powerpoint/2010/main" val="2187305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What OR techniques are used?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buClr>
                <a:srgbClr val="005892"/>
              </a:buClr>
              <a:buNone/>
            </a:pPr>
            <a:r>
              <a:rPr lang="en-GB" sz="2800" dirty="0">
                <a:solidFill>
                  <a:srgbClr val="773580"/>
                </a:solidFill>
              </a:rPr>
              <a:t>Simulation</a:t>
            </a:r>
            <a:r>
              <a:rPr lang="en-GB" sz="2800" dirty="0"/>
              <a:t> is used to try different solutions and answers the “What if…?” question. </a:t>
            </a:r>
          </a:p>
          <a:p>
            <a:pPr>
              <a:buClr>
                <a:srgbClr val="005892"/>
              </a:buClr>
            </a:pPr>
            <a:endParaRPr lang="en-GB" sz="2800" dirty="0"/>
          </a:p>
          <a:p>
            <a:pPr marL="0" indent="0">
              <a:buClr>
                <a:srgbClr val="005892"/>
              </a:buClr>
              <a:buNone/>
            </a:pPr>
            <a:r>
              <a:rPr lang="en-GB" sz="2800" dirty="0">
                <a:solidFill>
                  <a:srgbClr val="773580"/>
                </a:solidFill>
              </a:rPr>
              <a:t>Optimisation</a:t>
            </a:r>
            <a:r>
              <a:rPr lang="en-GB" sz="2800" dirty="0"/>
              <a:t> uses problem solving to achieve the best outcome.</a:t>
            </a:r>
          </a:p>
          <a:p>
            <a:pPr marL="0" indent="0">
              <a:buClr>
                <a:srgbClr val="005892"/>
              </a:buClr>
              <a:buNone/>
            </a:pPr>
            <a:endParaRPr lang="en-GB" sz="2800" dirty="0">
              <a:highlight>
                <a:srgbClr val="FFFF00"/>
              </a:highlight>
            </a:endParaRPr>
          </a:p>
          <a:p>
            <a:pPr marL="0" indent="0">
              <a:buClr>
                <a:srgbClr val="005892"/>
              </a:buClr>
              <a:buNone/>
            </a:pPr>
            <a:r>
              <a:rPr lang="en-GB" sz="2800" dirty="0">
                <a:solidFill>
                  <a:srgbClr val="773580"/>
                </a:solidFill>
              </a:rPr>
              <a:t>Forecasting</a:t>
            </a:r>
            <a:r>
              <a:rPr lang="en-GB" sz="2800" dirty="0"/>
              <a:t> is used to estimate unknown outcomes with more accuracy.</a:t>
            </a:r>
          </a:p>
          <a:p>
            <a:pPr marL="0" indent="0">
              <a:buClr>
                <a:srgbClr val="005892"/>
              </a:buClr>
              <a:buNone/>
            </a:pPr>
            <a:endParaRPr lang="en-GB" sz="2800" dirty="0"/>
          </a:p>
          <a:p>
            <a:pPr>
              <a:buClr>
                <a:srgbClr val="005892"/>
              </a:buClr>
            </a:pPr>
            <a:endParaRPr lang="en-GB" sz="2800" dirty="0"/>
          </a:p>
          <a:p>
            <a:pPr marL="0" indent="0">
              <a:buNone/>
            </a:pPr>
            <a:endParaRPr lang="en-US" sz="2800" dirty="0"/>
          </a:p>
        </p:txBody>
      </p:sp>
    </p:spTree>
    <p:extLst>
      <p:ext uri="{BB962C8B-B14F-4D97-AF65-F5344CB8AC3E}">
        <p14:creationId xmlns:p14="http://schemas.microsoft.com/office/powerpoint/2010/main" val="27371123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Where can OR take you?</a:t>
            </a:r>
          </a:p>
        </p:txBody>
      </p:sp>
      <p:pic>
        <p:nvPicPr>
          <p:cNvPr id="4" name="Picture 50" descr="Image result for amey consulting logo">
            <a:extLst>
              <a:ext uri="{FF2B5EF4-FFF2-40B4-BE49-F238E27FC236}">
                <a16:creationId xmlns:a16="http://schemas.microsoft.com/office/drawing/2014/main" id="{7F916BCC-B19E-FF65-1695-D8C7E667126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242410" y="3177364"/>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tesco logo">
            <a:extLst>
              <a:ext uri="{FF2B5EF4-FFF2-40B4-BE49-F238E27FC236}">
                <a16:creationId xmlns:a16="http://schemas.microsoft.com/office/drawing/2014/main" id="{ED6B46AC-5B3F-3810-775A-9E4D1F055FE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288760" y="2608403"/>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Image result for british airways logo">
            <a:extLst>
              <a:ext uri="{FF2B5EF4-FFF2-40B4-BE49-F238E27FC236}">
                <a16:creationId xmlns:a16="http://schemas.microsoft.com/office/drawing/2014/main" id="{294917D6-76AC-4471-5F59-8D0DFD9BE33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47727" y="5650483"/>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Image result for movement strategies">
            <a:extLst>
              <a:ext uri="{FF2B5EF4-FFF2-40B4-BE49-F238E27FC236}">
                <a16:creationId xmlns:a16="http://schemas.microsoft.com/office/drawing/2014/main" id="{4F94DF6E-9CE4-B80C-1AE2-A75EAA5519E0}"/>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192295" y="4258875"/>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4" descr="Image result for nats logo">
            <a:extLst>
              <a:ext uri="{FF2B5EF4-FFF2-40B4-BE49-F238E27FC236}">
                <a16:creationId xmlns:a16="http://schemas.microsoft.com/office/drawing/2014/main" id="{CB69DBA5-F20B-CB9A-A032-1F9158C2F55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123838" y="5011692"/>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6" descr="Image result for dstl">
            <a:extLst>
              <a:ext uri="{FF2B5EF4-FFF2-40B4-BE49-F238E27FC236}">
                <a16:creationId xmlns:a16="http://schemas.microsoft.com/office/drawing/2014/main" id="{517D30C9-CC21-A684-E0BA-8690A231C2B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5552" y="3442894"/>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2" descr="Image result for bt logo">
            <a:extLst>
              <a:ext uri="{FF2B5EF4-FFF2-40B4-BE49-F238E27FC236}">
                <a16:creationId xmlns:a16="http://schemas.microsoft.com/office/drawing/2014/main" id="{AB081E5D-93E1-E51B-6469-2458FB56C2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45959" y="5123034"/>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4" descr="Image result for home office logo">
            <a:extLst>
              <a:ext uri="{FF2B5EF4-FFF2-40B4-BE49-F238E27FC236}">
                <a16:creationId xmlns:a16="http://schemas.microsoft.com/office/drawing/2014/main" id="{880EFB32-7170-FECC-5612-B223681AE68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05065" y="2897130"/>
            <a:ext cx="2127478" cy="10637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0" descr="Image result for bae systems logo">
            <a:extLst>
              <a:ext uri="{FF2B5EF4-FFF2-40B4-BE49-F238E27FC236}">
                <a16:creationId xmlns:a16="http://schemas.microsoft.com/office/drawing/2014/main" id="{1111E69C-AC2F-91B4-4358-9A87BDED352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510" y="2618119"/>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4" descr="Image result for ons logo">
            <a:extLst>
              <a:ext uri="{FF2B5EF4-FFF2-40B4-BE49-F238E27FC236}">
                <a16:creationId xmlns:a16="http://schemas.microsoft.com/office/drawing/2014/main" id="{0D0EF209-17E0-B301-FA4F-174A187CD55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392" y="5650483"/>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6" descr="Image result for asda logo">
            <a:extLst>
              <a:ext uri="{FF2B5EF4-FFF2-40B4-BE49-F238E27FC236}">
                <a16:creationId xmlns:a16="http://schemas.microsoft.com/office/drawing/2014/main" id="{9B7537E6-70C4-3D27-6F3E-1E4B8B8666EE}"/>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29234" y="5055145"/>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2" descr="Image result for gain theory logo">
            <a:extLst>
              <a:ext uri="{FF2B5EF4-FFF2-40B4-BE49-F238E27FC236}">
                <a16:creationId xmlns:a16="http://schemas.microsoft.com/office/drawing/2014/main" id="{FB0677B7-A860-C7E3-0338-45800EC849C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47926" y="3333065"/>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8" descr="Image result for the information lab logo">
            <a:extLst>
              <a:ext uri="{FF2B5EF4-FFF2-40B4-BE49-F238E27FC236}">
                <a16:creationId xmlns:a16="http://schemas.microsoft.com/office/drawing/2014/main" id="{E282EDDB-8298-35DB-3AA3-C83480D7BD37}"/>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43928" y="4132592"/>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Astrazeneca Logos">
            <a:extLst>
              <a:ext uri="{FF2B5EF4-FFF2-40B4-BE49-F238E27FC236}">
                <a16:creationId xmlns:a16="http://schemas.microsoft.com/office/drawing/2014/main" id="{48377E7B-6D14-FAF0-9BAC-125E8F9F279C}"/>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232"/>
          <a:stretch/>
        </p:blipFill>
        <p:spPr bwMode="auto">
          <a:xfrm>
            <a:off x="3436419" y="5853378"/>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Admiral Group Plc | LinkedIn">
            <a:extLst>
              <a:ext uri="{FF2B5EF4-FFF2-40B4-BE49-F238E27FC236}">
                <a16:creationId xmlns:a16="http://schemas.microsoft.com/office/drawing/2014/main" id="{A6438CC6-8783-D3F2-661A-E3EBC6F20B9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27066" y="4895391"/>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KPMG - Wikipedia">
            <a:extLst>
              <a:ext uri="{FF2B5EF4-FFF2-40B4-BE49-F238E27FC236}">
                <a16:creationId xmlns:a16="http://schemas.microsoft.com/office/drawing/2014/main" id="{00EEAC70-B083-08B3-A442-EC76432316F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61680" y="2625793"/>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Unilever - Wikipedia">
            <a:extLst>
              <a:ext uri="{FF2B5EF4-FFF2-40B4-BE49-F238E27FC236}">
                <a16:creationId xmlns:a16="http://schemas.microsoft.com/office/drawing/2014/main" id="{8B99C6DA-339C-5D5E-2767-1BD355F0C105}"/>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805233" y="4896112"/>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13073CD2-EB41-4A4D-CCCD-CE6E1C747306}"/>
              </a:ext>
            </a:extLst>
          </p:cNvPr>
          <p:cNvPicPr>
            <a:picLocks noChangeAspect="1"/>
          </p:cNvPicPr>
          <p:nvPr/>
        </p:nvPicPr>
        <p:blipFill rotWithShape="1">
          <a:blip r:embed="rId20">
            <a:extLst>
              <a:ext uri="{28A0092B-C50C-407E-A947-70E740481C1C}">
                <a14:useLocalDpi xmlns:a14="http://schemas.microsoft.com/office/drawing/2010/main" val="0"/>
              </a:ext>
            </a:extLst>
          </a:blip>
          <a:srcRect b="20333"/>
          <a:stretch/>
        </p:blipFill>
        <p:spPr>
          <a:xfrm>
            <a:off x="2805256" y="2564093"/>
            <a:ext cx="1551342" cy="775327"/>
          </a:xfrm>
          <a:prstGeom prst="rect">
            <a:avLst/>
          </a:prstGeom>
        </p:spPr>
      </p:pic>
      <p:pic>
        <p:nvPicPr>
          <p:cNvPr id="22" name="Picture 6" descr="CORMSIS Event | Mathematical Sciences | University of Southampton">
            <a:extLst>
              <a:ext uri="{FF2B5EF4-FFF2-40B4-BE49-F238E27FC236}">
                <a16:creationId xmlns:a16="http://schemas.microsoft.com/office/drawing/2014/main" id="{CE2E21A9-D9B3-699F-3774-1A1684223C6C}"/>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0454" r="5537"/>
          <a:stretch/>
        </p:blipFill>
        <p:spPr bwMode="auto">
          <a:xfrm>
            <a:off x="6389029" y="406358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Download Ocado Logo in SVG Vector or PNG File Format - Logo.wine">
            <a:extLst>
              <a:ext uri="{FF2B5EF4-FFF2-40B4-BE49-F238E27FC236}">
                <a16:creationId xmlns:a16="http://schemas.microsoft.com/office/drawing/2014/main" id="{59430715-618B-2D71-2495-77EEC28759A1}"/>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1942" t="14480" r="22237" b="13478"/>
          <a:stretch/>
        </p:blipFill>
        <p:spPr bwMode="auto">
          <a:xfrm>
            <a:off x="9436406" y="3500006"/>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0" descr="Image result for jlr logo">
            <a:extLst>
              <a:ext uri="{FF2B5EF4-FFF2-40B4-BE49-F238E27FC236}">
                <a16:creationId xmlns:a16="http://schemas.microsoft.com/office/drawing/2014/main" id="{8D3C6BA3-57B7-7921-ABBD-0EE1818DAE31}"/>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99439" y="5734733"/>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4" descr="Related image">
            <a:extLst>
              <a:ext uri="{FF2B5EF4-FFF2-40B4-BE49-F238E27FC236}">
                <a16:creationId xmlns:a16="http://schemas.microsoft.com/office/drawing/2014/main" id="{86DB8616-8752-40FC-A2A4-2202EF52C9C3}"/>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t="18206" b="10789"/>
          <a:stretch/>
        </p:blipFill>
        <p:spPr bwMode="auto">
          <a:xfrm>
            <a:off x="7820091" y="4063587"/>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A3AA1B09-AC64-BA2C-DC3A-AB1A43A67AEB}"/>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7310" t="13885" r="16891" b="13474"/>
          <a:stretch/>
        </p:blipFill>
        <p:spPr bwMode="auto">
          <a:xfrm>
            <a:off x="6504138" y="254487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1615B699-3D86-EE1E-D359-A48A7611E27A}"/>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7820" t="28202" r="7241" b="26178"/>
          <a:stretch/>
        </p:blipFill>
        <p:spPr bwMode="auto">
          <a:xfrm>
            <a:off x="4374297" y="262356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4D753B1F-F4F3-B386-C0C2-B0C5D1007093}"/>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232564" y="4275640"/>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Image result for ey logo">
            <a:extLst>
              <a:ext uri="{FF2B5EF4-FFF2-40B4-BE49-F238E27FC236}">
                <a16:creationId xmlns:a16="http://schemas.microsoft.com/office/drawing/2014/main" id="{8F2B9A76-1AEB-5DA8-DB2B-AE38304CC308}"/>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1217" t="16567" r="33103" b="27344"/>
          <a:stretch/>
        </p:blipFill>
        <p:spPr bwMode="auto">
          <a:xfrm>
            <a:off x="5035390" y="4100879"/>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8" descr="Image result for ibm logo">
            <a:extLst>
              <a:ext uri="{FF2B5EF4-FFF2-40B4-BE49-F238E27FC236}">
                <a16:creationId xmlns:a16="http://schemas.microsoft.com/office/drawing/2014/main" id="{24D58BE9-BD7F-14AB-F3EE-D56251B886BC}"/>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208870" y="5087024"/>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Ford Logo, Png, Meaning">
            <a:extLst>
              <a:ext uri="{FF2B5EF4-FFF2-40B4-BE49-F238E27FC236}">
                <a16:creationId xmlns:a16="http://schemas.microsoft.com/office/drawing/2014/main" id="{6E7A9F16-92C0-AC6E-7D1D-76A5299A4754}"/>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52695" y="3402904"/>
            <a:ext cx="2000399" cy="7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602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normAutofit/>
          </a:bodyPr>
          <a:lstStyle/>
          <a:p>
            <a:r>
              <a:rPr lang="en-GB" sz="4800" dirty="0"/>
              <a:t>Introduction</a:t>
            </a:r>
            <a:endParaRPr lang="en-US" sz="4800"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buNone/>
            </a:pPr>
            <a:r>
              <a:rPr lang="en-GB" sz="2800" dirty="0"/>
              <a:t>You are in charge of the seating arrangements for the audience of an upcoming theatre show. </a:t>
            </a:r>
          </a:p>
          <a:p>
            <a:pPr>
              <a:buClr>
                <a:srgbClr val="005892"/>
              </a:buClr>
            </a:pPr>
            <a:endParaRPr lang="en-GB" sz="2800" dirty="0"/>
          </a:p>
          <a:p>
            <a:pPr marL="0" indent="0">
              <a:spcBef>
                <a:spcPts val="0"/>
              </a:spcBef>
              <a:buNone/>
            </a:pPr>
            <a:r>
              <a:rPr lang="en-GB" sz="2800" dirty="0"/>
              <a:t>You need to find the best way to organise the audience group bookings, so that when they are seated they take up the least amount of space possible.</a:t>
            </a:r>
          </a:p>
          <a:p>
            <a:endParaRPr lang="en-US" sz="2800" dirty="0"/>
          </a:p>
        </p:txBody>
      </p:sp>
    </p:spTree>
    <p:extLst>
      <p:ext uri="{BB962C8B-B14F-4D97-AF65-F5344CB8AC3E}">
        <p14:creationId xmlns:p14="http://schemas.microsoft.com/office/powerpoint/2010/main" val="1395226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Interested?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a:bodyPr>
          <a:lstStyle/>
          <a:p>
            <a:pPr marL="131400" indent="0">
              <a:lnSpc>
                <a:spcPct val="120000"/>
              </a:lnSpc>
              <a:spcBef>
                <a:spcPts val="0"/>
              </a:spcBef>
              <a:buClr>
                <a:schemeClr val="bg2">
                  <a:lumMod val="25000"/>
                </a:schemeClr>
              </a:buClr>
              <a:buNone/>
            </a:pPr>
            <a:r>
              <a:rPr lang="en-GB" sz="2800" dirty="0"/>
              <a:t>Next steps:</a:t>
            </a:r>
          </a:p>
          <a:p>
            <a:pPr marL="588600" lvl="1" indent="0">
              <a:lnSpc>
                <a:spcPct val="120000"/>
              </a:lnSpc>
              <a:spcBef>
                <a:spcPts val="0"/>
              </a:spcBef>
              <a:buClr>
                <a:srgbClr val="005892"/>
              </a:buClr>
              <a:buNone/>
            </a:pPr>
            <a:endParaRPr lang="en-GB" sz="2800" dirty="0"/>
          </a:p>
          <a:p>
            <a:pPr marL="588600" lvl="1" indent="0">
              <a:lnSpc>
                <a:spcPct val="120000"/>
              </a:lnSpc>
              <a:spcBef>
                <a:spcPts val="0"/>
              </a:spcBef>
              <a:buClr>
                <a:srgbClr val="005892"/>
              </a:buClr>
              <a:buNone/>
            </a:pPr>
            <a:r>
              <a:rPr lang="en-GB" sz="2800" dirty="0"/>
              <a:t>Maths GCSE and A Level</a:t>
            </a:r>
          </a:p>
          <a:p>
            <a:pPr marL="588600" lvl="1" indent="0">
              <a:lnSpc>
                <a:spcPct val="120000"/>
              </a:lnSpc>
              <a:spcBef>
                <a:spcPts val="0"/>
              </a:spcBef>
              <a:buClr>
                <a:srgbClr val="005892"/>
              </a:buClr>
              <a:buNone/>
            </a:pPr>
            <a:r>
              <a:rPr lang="en-GB" sz="2800" dirty="0"/>
              <a:t>Further Maths and Computer Science are highly beneficial</a:t>
            </a:r>
          </a:p>
          <a:p>
            <a:pPr marL="588600" lvl="1" indent="0">
              <a:lnSpc>
                <a:spcPct val="120000"/>
              </a:lnSpc>
              <a:spcBef>
                <a:spcPts val="0"/>
              </a:spcBef>
              <a:buClr>
                <a:srgbClr val="005892"/>
              </a:buClr>
              <a:buNone/>
            </a:pPr>
            <a:r>
              <a:rPr lang="en-GB" sz="2800" dirty="0"/>
              <a:t>Obtain a good classification in a STEM degree</a:t>
            </a:r>
          </a:p>
          <a:p>
            <a:pPr marL="588600" lvl="1" indent="0">
              <a:lnSpc>
                <a:spcPct val="120000"/>
              </a:lnSpc>
              <a:spcBef>
                <a:spcPts val="0"/>
              </a:spcBef>
              <a:buClr>
                <a:srgbClr val="005892"/>
              </a:buClr>
              <a:buNone/>
            </a:pPr>
            <a:r>
              <a:rPr lang="en-GB" sz="2800" dirty="0"/>
              <a:t>A masters degree in OR is often desirable, although not always essential</a:t>
            </a:r>
          </a:p>
          <a:p>
            <a:endParaRPr lang="en-GB" sz="2800" dirty="0"/>
          </a:p>
          <a:p>
            <a:pPr marL="0" indent="0">
              <a:buNone/>
            </a:pPr>
            <a:endParaRPr lang="en-US" sz="2800" dirty="0"/>
          </a:p>
        </p:txBody>
      </p:sp>
    </p:spTree>
    <p:extLst>
      <p:ext uri="{BB962C8B-B14F-4D97-AF65-F5344CB8AC3E}">
        <p14:creationId xmlns:p14="http://schemas.microsoft.com/office/powerpoint/2010/main" val="1005223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 out more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lgn="ctr">
              <a:buNone/>
            </a:pPr>
            <a:endParaRPr lang="en-US" sz="4400" dirty="0"/>
          </a:p>
          <a:p>
            <a:pPr marL="0" indent="0" algn="ctr">
              <a:buNone/>
            </a:pPr>
            <a:r>
              <a:rPr lang="en-US" sz="4400" dirty="0">
                <a:hlinkClick r:id="rId3"/>
              </a:rPr>
              <a:t>www.theorsociety.com</a:t>
            </a:r>
            <a:endParaRPr lang="en-US" sz="4400" dirty="0"/>
          </a:p>
        </p:txBody>
      </p:sp>
    </p:spTree>
    <p:extLst>
      <p:ext uri="{BB962C8B-B14F-4D97-AF65-F5344CB8AC3E}">
        <p14:creationId xmlns:p14="http://schemas.microsoft.com/office/powerpoint/2010/main" val="3554863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Theatre Information</a:t>
            </a:r>
            <a:endParaRPr lang="en-US" dirty="0"/>
          </a:p>
        </p:txBody>
      </p:sp>
      <p:sp>
        <p:nvSpPr>
          <p:cNvPr id="4" name="Content Placeholder 2">
            <a:extLst>
              <a:ext uri="{FF2B5EF4-FFF2-40B4-BE49-F238E27FC236}">
                <a16:creationId xmlns:a16="http://schemas.microsoft.com/office/drawing/2014/main" id="{956511BC-DF35-51AE-86E4-32A6EC6A0666}"/>
              </a:ext>
            </a:extLst>
          </p:cNvPr>
          <p:cNvSpPr>
            <a:spLocks noGrp="1"/>
          </p:cNvSpPr>
          <p:nvPr>
            <p:ph idx="1"/>
          </p:nvPr>
        </p:nvSpPr>
        <p:spPr>
          <a:xfrm>
            <a:off x="990600" y="2332038"/>
            <a:ext cx="5257800" cy="3360058"/>
          </a:xfrm>
        </p:spPr>
        <p:txBody>
          <a:bodyPr lIns="0">
            <a:normAutofit fontScale="92500"/>
          </a:bodyPr>
          <a:lstStyle/>
          <a:p>
            <a:pPr marL="0" indent="0">
              <a:buClr>
                <a:srgbClr val="93328E"/>
              </a:buClr>
              <a:buNone/>
            </a:pPr>
            <a:r>
              <a:rPr lang="en-GB" sz="2800" dirty="0"/>
              <a:t>The audience seating area in the theatre is arranged such that there are 12 rows, each row has ten seats.</a:t>
            </a:r>
          </a:p>
          <a:p>
            <a:pPr>
              <a:buClr>
                <a:srgbClr val="93328E"/>
              </a:buClr>
            </a:pPr>
            <a:endParaRPr lang="en-GB" sz="2800" dirty="0"/>
          </a:p>
          <a:p>
            <a:pPr marL="0" indent="0">
              <a:buClr>
                <a:srgbClr val="93328E"/>
              </a:buClr>
              <a:buNone/>
            </a:pPr>
            <a:r>
              <a:rPr lang="en-GB" sz="2800" dirty="0"/>
              <a:t>The audience members would like to sit as close to the front of the theatre as possible. </a:t>
            </a:r>
          </a:p>
          <a:p>
            <a:pPr>
              <a:buClr>
                <a:srgbClr val="93328E"/>
              </a:buClr>
            </a:pPr>
            <a:endParaRPr lang="en-GB" sz="2800" dirty="0"/>
          </a:p>
          <a:p>
            <a:pPr>
              <a:buClr>
                <a:srgbClr val="93328E"/>
              </a:buClr>
            </a:pPr>
            <a:endParaRPr lang="en-GB" sz="2800" dirty="0"/>
          </a:p>
        </p:txBody>
      </p:sp>
      <p:graphicFrame>
        <p:nvGraphicFramePr>
          <p:cNvPr id="5" name="Table 4">
            <a:extLst>
              <a:ext uri="{FF2B5EF4-FFF2-40B4-BE49-F238E27FC236}">
                <a16:creationId xmlns:a16="http://schemas.microsoft.com/office/drawing/2014/main" id="{366FA35C-BAE7-3FDF-1597-21D76DE5BF3E}"/>
              </a:ext>
            </a:extLst>
          </p:cNvPr>
          <p:cNvGraphicFramePr>
            <a:graphicFrameLocks noGrp="1"/>
          </p:cNvGraphicFramePr>
          <p:nvPr>
            <p:extLst>
              <p:ext uri="{D42A27DB-BD31-4B8C-83A1-F6EECF244321}">
                <p14:modId xmlns:p14="http://schemas.microsoft.com/office/powerpoint/2010/main" val="4097477207"/>
              </p:ext>
            </p:extLst>
          </p:nvPr>
        </p:nvGraphicFramePr>
        <p:xfrm>
          <a:off x="6905046" y="1515575"/>
          <a:ext cx="4000020" cy="4358969"/>
        </p:xfrm>
        <a:graphic>
          <a:graphicData uri="http://schemas.openxmlformats.org/drawingml/2006/table">
            <a:tbl>
              <a:tblPr firstRow="1" bandRow="1">
                <a:tableStyleId>{5C22544A-7EE6-4342-B048-85BDC9FD1C3A}</a:tableStyleId>
              </a:tblPr>
              <a:tblGrid>
                <a:gridCol w="400002">
                  <a:extLst>
                    <a:ext uri="{9D8B030D-6E8A-4147-A177-3AD203B41FA5}">
                      <a16:colId xmlns:a16="http://schemas.microsoft.com/office/drawing/2014/main" val="2057645430"/>
                    </a:ext>
                  </a:extLst>
                </a:gridCol>
                <a:gridCol w="400002">
                  <a:extLst>
                    <a:ext uri="{9D8B030D-6E8A-4147-A177-3AD203B41FA5}">
                      <a16:colId xmlns:a16="http://schemas.microsoft.com/office/drawing/2014/main" val="855370817"/>
                    </a:ext>
                  </a:extLst>
                </a:gridCol>
                <a:gridCol w="400002">
                  <a:extLst>
                    <a:ext uri="{9D8B030D-6E8A-4147-A177-3AD203B41FA5}">
                      <a16:colId xmlns:a16="http://schemas.microsoft.com/office/drawing/2014/main" val="2721669414"/>
                    </a:ext>
                  </a:extLst>
                </a:gridCol>
                <a:gridCol w="400002">
                  <a:extLst>
                    <a:ext uri="{9D8B030D-6E8A-4147-A177-3AD203B41FA5}">
                      <a16:colId xmlns:a16="http://schemas.microsoft.com/office/drawing/2014/main" val="641049309"/>
                    </a:ext>
                  </a:extLst>
                </a:gridCol>
                <a:gridCol w="400002">
                  <a:extLst>
                    <a:ext uri="{9D8B030D-6E8A-4147-A177-3AD203B41FA5}">
                      <a16:colId xmlns:a16="http://schemas.microsoft.com/office/drawing/2014/main" val="3026700501"/>
                    </a:ext>
                  </a:extLst>
                </a:gridCol>
                <a:gridCol w="400002">
                  <a:extLst>
                    <a:ext uri="{9D8B030D-6E8A-4147-A177-3AD203B41FA5}">
                      <a16:colId xmlns:a16="http://schemas.microsoft.com/office/drawing/2014/main" val="2042022052"/>
                    </a:ext>
                  </a:extLst>
                </a:gridCol>
                <a:gridCol w="400002">
                  <a:extLst>
                    <a:ext uri="{9D8B030D-6E8A-4147-A177-3AD203B41FA5}">
                      <a16:colId xmlns:a16="http://schemas.microsoft.com/office/drawing/2014/main" val="126698596"/>
                    </a:ext>
                  </a:extLst>
                </a:gridCol>
                <a:gridCol w="400002">
                  <a:extLst>
                    <a:ext uri="{9D8B030D-6E8A-4147-A177-3AD203B41FA5}">
                      <a16:colId xmlns:a16="http://schemas.microsoft.com/office/drawing/2014/main" val="1725186020"/>
                    </a:ext>
                  </a:extLst>
                </a:gridCol>
                <a:gridCol w="400002">
                  <a:extLst>
                    <a:ext uri="{9D8B030D-6E8A-4147-A177-3AD203B41FA5}">
                      <a16:colId xmlns:a16="http://schemas.microsoft.com/office/drawing/2014/main" val="2786796581"/>
                    </a:ext>
                  </a:extLst>
                </a:gridCol>
                <a:gridCol w="400002">
                  <a:extLst>
                    <a:ext uri="{9D8B030D-6E8A-4147-A177-3AD203B41FA5}">
                      <a16:colId xmlns:a16="http://schemas.microsoft.com/office/drawing/2014/main" val="976106647"/>
                    </a:ext>
                  </a:extLst>
                </a:gridCol>
              </a:tblGrid>
              <a:tr h="422405">
                <a:tc gridSpan="10">
                  <a:txBody>
                    <a:bodyPr/>
                    <a:lstStyle/>
                    <a:p>
                      <a:pPr algn="ctr"/>
                      <a:r>
                        <a:rPr lang="en-GB" dirty="0">
                          <a:solidFill>
                            <a:srgbClr val="93328E"/>
                          </a:solidFill>
                          <a:latin typeface="Roboto" panose="02000000000000000000" pitchFamily="2" charset="0"/>
                          <a:ea typeface="Roboto" panose="02000000000000000000" pitchFamily="2" charset="0"/>
                        </a:rPr>
                        <a:t>Stage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5232062"/>
                  </a:ext>
                </a:extLst>
              </a:tr>
              <a:tr h="328047">
                <a:tc>
                  <a:txBody>
                    <a:bodyPr/>
                    <a:lstStyle/>
                    <a:p>
                      <a:pPr algn="ctr"/>
                      <a:r>
                        <a:rPr lang="en-GB" sz="800" b="0" dirty="0">
                          <a:solidFill>
                            <a:srgbClr val="93328E"/>
                          </a:solidFill>
                          <a:latin typeface="Roboto" panose="02000000000000000000" pitchFamily="2" charset="0"/>
                          <a:ea typeface="Roboto" panose="02000000000000000000" pitchFamily="2" charset="0"/>
                        </a:rPr>
                        <a:t>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latin typeface="Roboto" panose="02000000000000000000" pitchFamily="2" charset="0"/>
                          <a:ea typeface="Roboto" panose="02000000000000000000" pitchFamily="2" charset="0"/>
                        </a:rPr>
                        <a:t>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6035665"/>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8614225"/>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6334967"/>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6807160"/>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6858193"/>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5498119"/>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9752462"/>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4950801"/>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716754"/>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3436756"/>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11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8760738"/>
                  </a:ext>
                </a:extLst>
              </a:tr>
              <a:tr h="328047">
                <a:tc>
                  <a:txBody>
                    <a:bodyPr/>
                    <a:lstStyle/>
                    <a:p>
                      <a:pPr algn="ctr"/>
                      <a:r>
                        <a:rPr lang="en-GB" sz="800" dirty="0">
                          <a:solidFill>
                            <a:srgbClr val="93328E"/>
                          </a:solidFill>
                          <a:latin typeface="Roboto" panose="02000000000000000000" pitchFamily="2" charset="0"/>
                          <a:ea typeface="Roboto" panose="02000000000000000000" pitchFamily="2" charset="0"/>
                        </a:rPr>
                        <a:t>12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latin typeface="Roboto" panose="02000000000000000000" pitchFamily="2" charset="0"/>
                        <a:ea typeface="Roboto" panose="02000000000000000000" pitchFamily="2"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9538021"/>
                  </a:ext>
                </a:extLst>
              </a:tr>
            </a:tbl>
          </a:graphicData>
        </a:graphic>
      </p:graphicFrame>
    </p:spTree>
    <p:extLst>
      <p:ext uri="{BB962C8B-B14F-4D97-AF65-F5344CB8AC3E}">
        <p14:creationId xmlns:p14="http://schemas.microsoft.com/office/powerpoint/2010/main" val="287575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Theatre Information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lnSpcReduction="10000"/>
          </a:bodyPr>
          <a:lstStyle/>
          <a:p>
            <a:pPr marL="0" indent="0">
              <a:buClr>
                <a:srgbClr val="005892"/>
              </a:buClr>
              <a:buNone/>
            </a:pPr>
            <a:r>
              <a:rPr lang="en-GB" sz="2800" dirty="0"/>
              <a:t>The people who have already booked to see the show must sit together in their groups and cannot be separated.</a:t>
            </a:r>
          </a:p>
          <a:p>
            <a:pPr>
              <a:buClr>
                <a:srgbClr val="005892"/>
              </a:buClr>
            </a:pPr>
            <a:endParaRPr lang="en-GB" sz="2800" dirty="0"/>
          </a:p>
          <a:p>
            <a:pPr marL="0" indent="0">
              <a:buClr>
                <a:srgbClr val="005892"/>
              </a:buClr>
              <a:buNone/>
            </a:pPr>
            <a:r>
              <a:rPr lang="en-GB" sz="2800" dirty="0"/>
              <a:t>The following groups have currently made bookings:</a:t>
            </a:r>
          </a:p>
          <a:p>
            <a:endParaRPr lang="en-GB" sz="2800" dirty="0">
              <a:solidFill>
                <a:srgbClr val="505759"/>
              </a:solidFill>
            </a:endParaRPr>
          </a:p>
          <a:p>
            <a:pPr marL="0" indent="0" algn="ctr">
              <a:buNone/>
            </a:pPr>
            <a:r>
              <a:rPr lang="en-GB" sz="3600" b="1" dirty="0">
                <a:solidFill>
                  <a:srgbClr val="773580"/>
                </a:solidFill>
              </a:rPr>
              <a:t>2  2  3  5  6  2  1  3  1  4  4  5  8  10  3  5  6  4  4  2  </a:t>
            </a:r>
            <a:endParaRPr lang="en-GB" sz="2800" b="1" dirty="0">
              <a:solidFill>
                <a:srgbClr val="773580"/>
              </a:solidFill>
            </a:endParaRPr>
          </a:p>
          <a:p>
            <a:pPr marL="0" indent="0">
              <a:buNone/>
            </a:pPr>
            <a:endParaRPr lang="en-US" sz="2800" dirty="0"/>
          </a:p>
        </p:txBody>
      </p:sp>
    </p:spTree>
    <p:extLst>
      <p:ext uri="{BB962C8B-B14F-4D97-AF65-F5344CB8AC3E}">
        <p14:creationId xmlns:p14="http://schemas.microsoft.com/office/powerpoint/2010/main" val="1838674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Algorithms</a:t>
            </a:r>
          </a:p>
        </p:txBody>
      </p:sp>
      <p:sp>
        <p:nvSpPr>
          <p:cNvPr id="4" name="Content Placeholder 2">
            <a:extLst>
              <a:ext uri="{FF2B5EF4-FFF2-40B4-BE49-F238E27FC236}">
                <a16:creationId xmlns:a16="http://schemas.microsoft.com/office/drawing/2014/main" id="{EC50AAC5-FA42-3CDB-64D0-5C4B6DAA31C7}"/>
              </a:ext>
            </a:extLst>
          </p:cNvPr>
          <p:cNvSpPr>
            <a:spLocks noGrp="1"/>
          </p:cNvSpPr>
          <p:nvPr>
            <p:ph idx="1"/>
          </p:nvPr>
        </p:nvSpPr>
        <p:spPr>
          <a:xfrm>
            <a:off x="841466" y="2155984"/>
            <a:ext cx="5254534" cy="3718560"/>
          </a:xfrm>
        </p:spPr>
        <p:txBody>
          <a:bodyPr lIns="0">
            <a:normAutofit/>
          </a:bodyPr>
          <a:lstStyle/>
          <a:p>
            <a:pPr marL="0" indent="0">
              <a:lnSpc>
                <a:spcPct val="100000"/>
              </a:lnSpc>
              <a:buNone/>
            </a:pPr>
            <a:r>
              <a:rPr lang="en-GB" sz="3100" kern="0" dirty="0"/>
              <a:t>An algorithm is a process or set of rules which are to be followed in order to complete calculations or problem-solving operations. </a:t>
            </a:r>
            <a:endParaRPr lang="en-GB" sz="2000" kern="0" dirty="0"/>
          </a:p>
          <a:p>
            <a:pPr marL="514350" indent="-514350" algn="just">
              <a:lnSpc>
                <a:spcPct val="110000"/>
              </a:lnSpc>
              <a:buFont typeface="+mj-lt"/>
              <a:buAutoNum type="arabicPeriod"/>
            </a:pPr>
            <a:endParaRPr lang="en-GB" b="1" dirty="0"/>
          </a:p>
          <a:p>
            <a:endParaRPr lang="en-GB" dirty="0"/>
          </a:p>
          <a:p>
            <a:endParaRPr lang="en-GB" dirty="0"/>
          </a:p>
        </p:txBody>
      </p:sp>
      <p:graphicFrame>
        <p:nvGraphicFramePr>
          <p:cNvPr id="5" name="Diagram 4">
            <a:extLst>
              <a:ext uri="{FF2B5EF4-FFF2-40B4-BE49-F238E27FC236}">
                <a16:creationId xmlns:a16="http://schemas.microsoft.com/office/drawing/2014/main" id="{6654307D-37AB-F1C9-CDF5-4557F7A635DC}"/>
              </a:ext>
            </a:extLst>
          </p:cNvPr>
          <p:cNvGraphicFramePr/>
          <p:nvPr>
            <p:extLst>
              <p:ext uri="{D42A27DB-BD31-4B8C-83A1-F6EECF244321}">
                <p14:modId xmlns:p14="http://schemas.microsoft.com/office/powerpoint/2010/main" val="3743696929"/>
              </p:ext>
            </p:extLst>
          </p:nvPr>
        </p:nvGraphicFramePr>
        <p:xfrm>
          <a:off x="6096000" y="2026444"/>
          <a:ext cx="5448300" cy="3776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187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Graphic spid="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First Fit Algorithm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lnSpcReduction="20000"/>
          </a:bodyPr>
          <a:lstStyle/>
          <a:p>
            <a:pPr marL="0" indent="0" algn="just">
              <a:lnSpc>
                <a:spcPct val="100000"/>
              </a:lnSpc>
              <a:buNone/>
            </a:pPr>
            <a:r>
              <a:rPr lang="en-GB" sz="2400" dirty="0"/>
              <a:t>You must seat each audience group in the order they are booked.</a:t>
            </a:r>
          </a:p>
          <a:p>
            <a:pPr marL="0" indent="0" algn="just">
              <a:lnSpc>
                <a:spcPct val="100000"/>
              </a:lnSpc>
              <a:buNone/>
            </a:pPr>
            <a:r>
              <a:rPr lang="en-GB" sz="2400" dirty="0"/>
              <a:t>Always start from the left-hand side of the rows and work from the first row (the one nearest the stage) backwards.</a:t>
            </a:r>
          </a:p>
          <a:p>
            <a:pPr marL="0" indent="0" algn="just">
              <a:lnSpc>
                <a:spcPct val="100000"/>
              </a:lnSpc>
              <a:buNone/>
            </a:pPr>
            <a:endParaRPr lang="en-GB" sz="2400" dirty="0"/>
          </a:p>
          <a:p>
            <a:pPr marL="514350" indent="-514350" algn="just">
              <a:lnSpc>
                <a:spcPct val="100000"/>
              </a:lnSpc>
              <a:buFont typeface="+mj-lt"/>
              <a:buAutoNum type="arabicPeriod"/>
            </a:pPr>
            <a:r>
              <a:rPr lang="en-GB" sz="2400" dirty="0"/>
              <a:t>Take the first group. Place it in the first row, starting from the left-hand side. </a:t>
            </a:r>
          </a:p>
          <a:p>
            <a:pPr marL="514350" indent="-514350" algn="just">
              <a:lnSpc>
                <a:spcPct val="100000"/>
              </a:lnSpc>
              <a:buFont typeface="+mj-lt"/>
              <a:buAutoNum type="arabicPeriod"/>
            </a:pPr>
            <a:r>
              <a:rPr lang="en-GB" sz="2400" dirty="0"/>
              <a:t>Always place the next group in the lowest numbered row which can fit the group.</a:t>
            </a:r>
          </a:p>
          <a:p>
            <a:pPr marL="514350" indent="-514350" algn="just">
              <a:lnSpc>
                <a:spcPct val="100000"/>
              </a:lnSpc>
              <a:buFont typeface="+mj-lt"/>
              <a:buAutoNum type="arabicPeriod"/>
            </a:pPr>
            <a:r>
              <a:rPr lang="en-GB" sz="2400" dirty="0"/>
              <a:t>Continue until every person who has already booked has been allocated a seat.</a:t>
            </a:r>
          </a:p>
          <a:p>
            <a:pPr marL="0" indent="0">
              <a:buNone/>
            </a:pPr>
            <a:endParaRPr lang="en-US" sz="2400" dirty="0"/>
          </a:p>
        </p:txBody>
      </p:sp>
    </p:spTree>
    <p:extLst>
      <p:ext uri="{BB962C8B-B14F-4D97-AF65-F5344CB8AC3E}">
        <p14:creationId xmlns:p14="http://schemas.microsoft.com/office/powerpoint/2010/main" val="2981733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First Fit Algorithm</a:t>
            </a:r>
          </a:p>
        </p:txBody>
      </p:sp>
      <p:sp>
        <p:nvSpPr>
          <p:cNvPr id="4" name="TextBox 3">
            <a:extLst>
              <a:ext uri="{FF2B5EF4-FFF2-40B4-BE49-F238E27FC236}">
                <a16:creationId xmlns:a16="http://schemas.microsoft.com/office/drawing/2014/main" id="{D46B7D87-18DE-404E-1BB8-8BB5550D6AC8}"/>
              </a:ext>
            </a:extLst>
          </p:cNvPr>
          <p:cNvSpPr txBox="1"/>
          <p:nvPr/>
        </p:nvSpPr>
        <p:spPr>
          <a:xfrm>
            <a:off x="8361476" y="2942139"/>
            <a:ext cx="3323720" cy="1815882"/>
          </a:xfrm>
          <a:prstGeom prst="rect">
            <a:avLst/>
          </a:prstGeom>
          <a:noFill/>
        </p:spPr>
        <p:txBody>
          <a:bodyPr wrap="square" rtlCol="0">
            <a:spAutoFit/>
          </a:bodyPr>
          <a:lstStyle/>
          <a:p>
            <a:r>
              <a:rPr lang="en-GB" sz="2800" dirty="0">
                <a:latin typeface="Roboto" panose="02000000000000000000" pitchFamily="2" charset="0"/>
                <a:ea typeface="Roboto" panose="02000000000000000000" pitchFamily="2" charset="0"/>
              </a:rPr>
              <a:t>The minimum amount of rows required for this algorithm is nine.</a:t>
            </a:r>
          </a:p>
        </p:txBody>
      </p:sp>
      <p:sp>
        <p:nvSpPr>
          <p:cNvPr id="5" name="TextBox 4">
            <a:extLst>
              <a:ext uri="{FF2B5EF4-FFF2-40B4-BE49-F238E27FC236}">
                <a16:creationId xmlns:a16="http://schemas.microsoft.com/office/drawing/2014/main" id="{35B4297F-7E86-D114-3165-D577EB829F35}"/>
              </a:ext>
            </a:extLst>
          </p:cNvPr>
          <p:cNvSpPr txBox="1"/>
          <p:nvPr/>
        </p:nvSpPr>
        <p:spPr>
          <a:xfrm>
            <a:off x="1076548" y="2310416"/>
            <a:ext cx="2876203" cy="3108543"/>
          </a:xfrm>
          <a:prstGeom prst="rect">
            <a:avLst/>
          </a:prstGeom>
          <a:noFill/>
        </p:spPr>
        <p:txBody>
          <a:bodyPr wrap="square" rtlCol="0">
            <a:spAutoFit/>
          </a:bodyPr>
          <a:lstStyle/>
          <a:p>
            <a:r>
              <a:rPr lang="en-GB" sz="2800" dirty="0">
                <a:solidFill>
                  <a:srgbClr val="505759"/>
                </a:solidFill>
                <a:latin typeface="Roboto" panose="02000000000000000000" pitchFamily="2" charset="0"/>
                <a:ea typeface="Roboto" panose="02000000000000000000" pitchFamily="2" charset="0"/>
              </a:rPr>
              <a:t>Order of groups:</a:t>
            </a:r>
          </a:p>
          <a:p>
            <a:endParaRPr lang="en-GB" sz="2800" dirty="0">
              <a:solidFill>
                <a:srgbClr val="505759"/>
              </a:solidFill>
              <a:latin typeface="Roboto" panose="02000000000000000000" pitchFamily="2" charset="0"/>
              <a:ea typeface="Roboto" panose="02000000000000000000" pitchFamily="2" charset="0"/>
            </a:endParaRPr>
          </a:p>
          <a:p>
            <a:r>
              <a:rPr lang="en-GB" sz="2800" dirty="0">
                <a:solidFill>
                  <a:srgbClr val="505759"/>
                </a:solidFill>
                <a:latin typeface="Roboto" panose="02000000000000000000" pitchFamily="2" charset="0"/>
                <a:ea typeface="Roboto" panose="02000000000000000000" pitchFamily="2" charset="0"/>
              </a:rPr>
              <a:t>2, 2, 3, 5, 6,</a:t>
            </a:r>
          </a:p>
          <a:p>
            <a:r>
              <a:rPr lang="en-GB" sz="2800" dirty="0">
                <a:solidFill>
                  <a:srgbClr val="505759"/>
                </a:solidFill>
                <a:latin typeface="Roboto" panose="02000000000000000000" pitchFamily="2" charset="0"/>
                <a:ea typeface="Roboto" panose="02000000000000000000" pitchFamily="2" charset="0"/>
              </a:rPr>
              <a:t>2, 1, 3, 1, 4,</a:t>
            </a:r>
          </a:p>
          <a:p>
            <a:r>
              <a:rPr lang="en-GB" sz="2800" dirty="0">
                <a:solidFill>
                  <a:srgbClr val="505759"/>
                </a:solidFill>
                <a:latin typeface="Roboto" panose="02000000000000000000" pitchFamily="2" charset="0"/>
                <a:ea typeface="Roboto" panose="02000000000000000000" pitchFamily="2" charset="0"/>
              </a:rPr>
              <a:t>4, 5, 8, 10, 3,</a:t>
            </a:r>
          </a:p>
          <a:p>
            <a:r>
              <a:rPr lang="en-GB" sz="2800" dirty="0">
                <a:solidFill>
                  <a:srgbClr val="505759"/>
                </a:solidFill>
                <a:latin typeface="Roboto" panose="02000000000000000000" pitchFamily="2" charset="0"/>
                <a:ea typeface="Roboto" panose="02000000000000000000" pitchFamily="2" charset="0"/>
              </a:rPr>
              <a:t>5, 6, 4, 4, 2</a:t>
            </a:r>
          </a:p>
          <a:p>
            <a:endParaRPr lang="en-GB" sz="2800" u="sng" dirty="0">
              <a:solidFill>
                <a:srgbClr val="505759"/>
              </a:solidFill>
              <a:latin typeface="Roboto" panose="02000000000000000000" pitchFamily="2" charset="0"/>
              <a:ea typeface="Roboto" panose="02000000000000000000" pitchFamily="2" charset="0"/>
            </a:endParaRPr>
          </a:p>
        </p:txBody>
      </p:sp>
      <p:sp>
        <p:nvSpPr>
          <p:cNvPr id="6" name="Rectangle 5">
            <a:extLst>
              <a:ext uri="{FF2B5EF4-FFF2-40B4-BE49-F238E27FC236}">
                <a16:creationId xmlns:a16="http://schemas.microsoft.com/office/drawing/2014/main" id="{309DDEFC-6369-6A40-59AD-7D09CDA3BA16}"/>
              </a:ext>
            </a:extLst>
          </p:cNvPr>
          <p:cNvSpPr/>
          <p:nvPr/>
        </p:nvSpPr>
        <p:spPr>
          <a:xfrm>
            <a:off x="3802637" y="2657165"/>
            <a:ext cx="259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D8C9C1E-EDE7-23FC-A222-2F8E5087A5E2}"/>
              </a:ext>
            </a:extLst>
          </p:cNvPr>
          <p:cNvSpPr/>
          <p:nvPr/>
        </p:nvSpPr>
        <p:spPr>
          <a:xfrm>
            <a:off x="3796350" y="2994990"/>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97C8E26-9DB9-50A4-35B8-3674E1B2667D}"/>
              </a:ext>
            </a:extLst>
          </p:cNvPr>
          <p:cNvSpPr/>
          <p:nvPr/>
        </p:nvSpPr>
        <p:spPr>
          <a:xfrm>
            <a:off x="3799004" y="2309211"/>
            <a:ext cx="216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9ED40EC6-709D-FF0D-C96E-C4C46D80D0F6}"/>
              </a:ext>
            </a:extLst>
          </p:cNvPr>
          <p:cNvSpPr/>
          <p:nvPr/>
        </p:nvSpPr>
        <p:spPr>
          <a:xfrm>
            <a:off x="5959004" y="2309019"/>
            <a:ext cx="129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CF8B4ACA-3ABE-705A-ED73-0F6EF0F4DD41}"/>
              </a:ext>
            </a:extLst>
          </p:cNvPr>
          <p:cNvSpPr/>
          <p:nvPr/>
        </p:nvSpPr>
        <p:spPr>
          <a:xfrm>
            <a:off x="6394637" y="2657537"/>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0142B656-562B-0CE7-65A6-20CDFDACDB08}"/>
              </a:ext>
            </a:extLst>
          </p:cNvPr>
          <p:cNvSpPr/>
          <p:nvPr/>
        </p:nvSpPr>
        <p:spPr>
          <a:xfrm>
            <a:off x="7259684" y="2309758"/>
            <a:ext cx="43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7F1EA97F-5F6B-BC0A-B4B0-8976E69B2EA1}"/>
              </a:ext>
            </a:extLst>
          </p:cNvPr>
          <p:cNvSpPr/>
          <p:nvPr/>
        </p:nvSpPr>
        <p:spPr>
          <a:xfrm>
            <a:off x="5523371" y="2994990"/>
            <a:ext cx="216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FF9BFA0-2B57-DC48-222E-C5B9F04D0628}"/>
              </a:ext>
            </a:extLst>
          </p:cNvPr>
          <p:cNvSpPr/>
          <p:nvPr/>
        </p:nvSpPr>
        <p:spPr>
          <a:xfrm>
            <a:off x="3795665" y="3335323"/>
            <a:ext cx="345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A0D1E0B-AF2C-8B01-931D-6D4133576881}"/>
              </a:ext>
            </a:extLst>
          </p:cNvPr>
          <p:cNvSpPr/>
          <p:nvPr/>
        </p:nvSpPr>
        <p:spPr>
          <a:xfrm>
            <a:off x="3802637" y="3679080"/>
            <a:ext cx="432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78971C1F-8EAA-D07A-7E90-322DC6EFF8B1}"/>
              </a:ext>
            </a:extLst>
          </p:cNvPr>
          <p:cNvSpPr/>
          <p:nvPr/>
        </p:nvSpPr>
        <p:spPr>
          <a:xfrm>
            <a:off x="3802637" y="4021422"/>
            <a:ext cx="129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B29C517-D36F-7E2E-3491-0DB98163A758}"/>
              </a:ext>
            </a:extLst>
          </p:cNvPr>
          <p:cNvSpPr/>
          <p:nvPr/>
        </p:nvSpPr>
        <p:spPr>
          <a:xfrm>
            <a:off x="5091665" y="4016748"/>
            <a:ext cx="216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A3D4A30-51E1-CBF5-C269-A62BB3DED50F}"/>
              </a:ext>
            </a:extLst>
          </p:cNvPr>
          <p:cNvSpPr/>
          <p:nvPr/>
        </p:nvSpPr>
        <p:spPr>
          <a:xfrm>
            <a:off x="3796940" y="4365179"/>
            <a:ext cx="259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76BEBAB1-6A78-63CE-86DD-58A69B053B2F}"/>
              </a:ext>
            </a:extLst>
          </p:cNvPr>
          <p:cNvSpPr/>
          <p:nvPr/>
        </p:nvSpPr>
        <p:spPr>
          <a:xfrm>
            <a:off x="6393581" y="4369096"/>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F74A1C8C-6EC6-BD34-2E85-810B9447FFF2}"/>
              </a:ext>
            </a:extLst>
          </p:cNvPr>
          <p:cNvSpPr/>
          <p:nvPr/>
        </p:nvSpPr>
        <p:spPr>
          <a:xfrm>
            <a:off x="3802637" y="4710707"/>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E7B3F154-C0D2-5E95-5642-13F1F432E557}"/>
              </a:ext>
            </a:extLst>
          </p:cNvPr>
          <p:cNvSpPr/>
          <p:nvPr/>
        </p:nvSpPr>
        <p:spPr>
          <a:xfrm>
            <a:off x="7253690" y="3339614"/>
            <a:ext cx="864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a:extLst>
              <a:ext uri="{FF2B5EF4-FFF2-40B4-BE49-F238E27FC236}">
                <a16:creationId xmlns:a16="http://schemas.microsoft.com/office/drawing/2014/main" id="{EEB65B00-0046-DB53-87E2-0B5B0BC0F5CD}"/>
              </a:ext>
            </a:extLst>
          </p:cNvPr>
          <p:cNvCxnSpPr/>
          <p:nvPr/>
        </p:nvCxnSpPr>
        <p:spPr>
          <a:xfrm rot="2700000" flipH="1">
            <a:off x="1282867" y="324582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A4F24D9-6F7B-8B65-1D07-5D0973E3AAEE}"/>
              </a:ext>
            </a:extLst>
          </p:cNvPr>
          <p:cNvCxnSpPr/>
          <p:nvPr/>
        </p:nvCxnSpPr>
        <p:spPr>
          <a:xfrm rot="2700000" flipH="1">
            <a:off x="1273284" y="3673625"/>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8A78980-A857-CFEB-D399-6F63443C2BD7}"/>
              </a:ext>
            </a:extLst>
          </p:cNvPr>
          <p:cNvCxnSpPr/>
          <p:nvPr/>
        </p:nvCxnSpPr>
        <p:spPr>
          <a:xfrm rot="2700000" flipH="1">
            <a:off x="1607988" y="369968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228D6C-EE86-4DC7-F634-CD0AA5CDE692}"/>
              </a:ext>
            </a:extLst>
          </p:cNvPr>
          <p:cNvCxnSpPr/>
          <p:nvPr/>
        </p:nvCxnSpPr>
        <p:spPr>
          <a:xfrm rot="2700000" flipH="1">
            <a:off x="1266973" y="4099738"/>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9E9D95A-8ECA-A26A-C710-B1610CFA99B2}"/>
              </a:ext>
            </a:extLst>
          </p:cNvPr>
          <p:cNvCxnSpPr/>
          <p:nvPr/>
        </p:nvCxnSpPr>
        <p:spPr>
          <a:xfrm rot="2700000" flipH="1">
            <a:off x="1607989" y="3249358"/>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6C7FF9B-AA8F-9C44-BCC8-AA86CA237635}"/>
              </a:ext>
            </a:extLst>
          </p:cNvPr>
          <p:cNvCxnSpPr/>
          <p:nvPr/>
        </p:nvCxnSpPr>
        <p:spPr>
          <a:xfrm rot="2700000" flipH="1">
            <a:off x="1986793" y="4098448"/>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3C46F85-1006-1B52-E528-5FEF1CDBAB8D}"/>
              </a:ext>
            </a:extLst>
          </p:cNvPr>
          <p:cNvCxnSpPr/>
          <p:nvPr/>
        </p:nvCxnSpPr>
        <p:spPr>
          <a:xfrm rot="2700000" flipH="1">
            <a:off x="1974835" y="3240220"/>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EAB1F8B-CF08-B694-DD45-14D69C1712E7}"/>
              </a:ext>
            </a:extLst>
          </p:cNvPr>
          <p:cNvCxnSpPr/>
          <p:nvPr/>
        </p:nvCxnSpPr>
        <p:spPr>
          <a:xfrm rot="2700000" flipH="1">
            <a:off x="2412155" y="4105703"/>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594A4A0-6ACF-79FD-CAF3-59B423D0EA58}"/>
              </a:ext>
            </a:extLst>
          </p:cNvPr>
          <p:cNvCxnSpPr/>
          <p:nvPr/>
        </p:nvCxnSpPr>
        <p:spPr>
          <a:xfrm rot="2700000" flipH="1">
            <a:off x="2351939" y="4520280"/>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7BEEB11-445E-6432-A44B-DFCC590FAE2F}"/>
              </a:ext>
            </a:extLst>
          </p:cNvPr>
          <p:cNvCxnSpPr/>
          <p:nvPr/>
        </p:nvCxnSpPr>
        <p:spPr>
          <a:xfrm rot="2700000" flipH="1">
            <a:off x="1974836" y="4546977"/>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E0650F7-0DBF-F7DE-AD8B-6F4F7E7E04C1}"/>
              </a:ext>
            </a:extLst>
          </p:cNvPr>
          <p:cNvCxnSpPr/>
          <p:nvPr/>
        </p:nvCxnSpPr>
        <p:spPr>
          <a:xfrm rot="2700000" flipH="1">
            <a:off x="2877666" y="4122601"/>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F234933C-B58D-E121-DBE4-E299739583ED}"/>
              </a:ext>
            </a:extLst>
          </p:cNvPr>
          <p:cNvCxnSpPr/>
          <p:nvPr/>
        </p:nvCxnSpPr>
        <p:spPr>
          <a:xfrm rot="2700000" flipH="1">
            <a:off x="2328296" y="369968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27C31F7-80D9-6E17-6142-C6AB85E8A866}"/>
              </a:ext>
            </a:extLst>
          </p:cNvPr>
          <p:cNvCxnSpPr/>
          <p:nvPr/>
        </p:nvCxnSpPr>
        <p:spPr>
          <a:xfrm rot="2700000" flipH="1">
            <a:off x="2341258" y="3240220"/>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05B1BD4-C90E-ED15-F7E0-07AA813662F8}"/>
              </a:ext>
            </a:extLst>
          </p:cNvPr>
          <p:cNvCxnSpPr/>
          <p:nvPr/>
        </p:nvCxnSpPr>
        <p:spPr>
          <a:xfrm rot="2700000" flipH="1">
            <a:off x="1986795" y="3689504"/>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29468C7-E162-0566-F9AC-F093E04428DC}"/>
              </a:ext>
            </a:extLst>
          </p:cNvPr>
          <p:cNvCxnSpPr/>
          <p:nvPr/>
        </p:nvCxnSpPr>
        <p:spPr>
          <a:xfrm rot="2700000" flipH="1">
            <a:off x="1617229" y="4111525"/>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86E53FB-9369-3413-4347-C078048C4364}"/>
              </a:ext>
            </a:extLst>
          </p:cNvPr>
          <p:cNvCxnSpPr/>
          <p:nvPr/>
        </p:nvCxnSpPr>
        <p:spPr>
          <a:xfrm rot="2700000" flipH="1">
            <a:off x="2671618" y="4546978"/>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9AD19CA-DA55-A9A8-BAEB-D74FD48A8C9F}"/>
              </a:ext>
            </a:extLst>
          </p:cNvPr>
          <p:cNvCxnSpPr/>
          <p:nvPr/>
        </p:nvCxnSpPr>
        <p:spPr>
          <a:xfrm rot="2700000" flipH="1">
            <a:off x="1613451" y="4535901"/>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298270-FBBB-E384-068F-D6A16C89F149}"/>
              </a:ext>
            </a:extLst>
          </p:cNvPr>
          <p:cNvCxnSpPr/>
          <p:nvPr/>
        </p:nvCxnSpPr>
        <p:spPr>
          <a:xfrm rot="2700000" flipH="1">
            <a:off x="2678468" y="3673626"/>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F2D7999-9DF5-8FF3-1394-7CCA2AB18242}"/>
              </a:ext>
            </a:extLst>
          </p:cNvPr>
          <p:cNvCxnSpPr/>
          <p:nvPr/>
        </p:nvCxnSpPr>
        <p:spPr>
          <a:xfrm rot="2700000" flipH="1">
            <a:off x="1281163" y="452027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6A50922-9482-40FB-DF41-8DE6103DB531}"/>
              </a:ext>
            </a:extLst>
          </p:cNvPr>
          <p:cNvCxnSpPr/>
          <p:nvPr/>
        </p:nvCxnSpPr>
        <p:spPr>
          <a:xfrm rot="2700000" flipH="1">
            <a:off x="2685318" y="3254912"/>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graphicFrame>
        <p:nvGraphicFramePr>
          <p:cNvPr id="41" name="Table 40">
            <a:extLst>
              <a:ext uri="{FF2B5EF4-FFF2-40B4-BE49-F238E27FC236}">
                <a16:creationId xmlns:a16="http://schemas.microsoft.com/office/drawing/2014/main" id="{4C600FB7-ECB3-9E65-382C-1383277A7AFB}"/>
              </a:ext>
            </a:extLst>
          </p:cNvPr>
          <p:cNvGraphicFramePr>
            <a:graphicFrameLocks noGrp="1"/>
          </p:cNvGraphicFramePr>
          <p:nvPr>
            <p:extLst>
              <p:ext uri="{D42A27DB-BD31-4B8C-83A1-F6EECF244321}">
                <p14:modId xmlns:p14="http://schemas.microsoft.com/office/powerpoint/2010/main" val="4015192447"/>
              </p:ext>
            </p:extLst>
          </p:nvPr>
        </p:nvGraphicFramePr>
        <p:xfrm>
          <a:off x="3814594" y="1969080"/>
          <a:ext cx="4320000" cy="4104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057645430"/>
                    </a:ext>
                  </a:extLst>
                </a:gridCol>
                <a:gridCol w="432000">
                  <a:extLst>
                    <a:ext uri="{9D8B030D-6E8A-4147-A177-3AD203B41FA5}">
                      <a16:colId xmlns:a16="http://schemas.microsoft.com/office/drawing/2014/main" val="855370817"/>
                    </a:ext>
                  </a:extLst>
                </a:gridCol>
                <a:gridCol w="432000">
                  <a:extLst>
                    <a:ext uri="{9D8B030D-6E8A-4147-A177-3AD203B41FA5}">
                      <a16:colId xmlns:a16="http://schemas.microsoft.com/office/drawing/2014/main" val="2721669414"/>
                    </a:ext>
                  </a:extLst>
                </a:gridCol>
                <a:gridCol w="432000">
                  <a:extLst>
                    <a:ext uri="{9D8B030D-6E8A-4147-A177-3AD203B41FA5}">
                      <a16:colId xmlns:a16="http://schemas.microsoft.com/office/drawing/2014/main" val="641049309"/>
                    </a:ext>
                  </a:extLst>
                </a:gridCol>
                <a:gridCol w="432000">
                  <a:extLst>
                    <a:ext uri="{9D8B030D-6E8A-4147-A177-3AD203B41FA5}">
                      <a16:colId xmlns:a16="http://schemas.microsoft.com/office/drawing/2014/main" val="3026700501"/>
                    </a:ext>
                  </a:extLst>
                </a:gridCol>
                <a:gridCol w="432000">
                  <a:extLst>
                    <a:ext uri="{9D8B030D-6E8A-4147-A177-3AD203B41FA5}">
                      <a16:colId xmlns:a16="http://schemas.microsoft.com/office/drawing/2014/main" val="2042022052"/>
                    </a:ext>
                  </a:extLst>
                </a:gridCol>
                <a:gridCol w="432000">
                  <a:extLst>
                    <a:ext uri="{9D8B030D-6E8A-4147-A177-3AD203B41FA5}">
                      <a16:colId xmlns:a16="http://schemas.microsoft.com/office/drawing/2014/main" val="126698596"/>
                    </a:ext>
                  </a:extLst>
                </a:gridCol>
                <a:gridCol w="432000">
                  <a:extLst>
                    <a:ext uri="{9D8B030D-6E8A-4147-A177-3AD203B41FA5}">
                      <a16:colId xmlns:a16="http://schemas.microsoft.com/office/drawing/2014/main" val="1725186020"/>
                    </a:ext>
                  </a:extLst>
                </a:gridCol>
                <a:gridCol w="432000">
                  <a:extLst>
                    <a:ext uri="{9D8B030D-6E8A-4147-A177-3AD203B41FA5}">
                      <a16:colId xmlns:a16="http://schemas.microsoft.com/office/drawing/2014/main" val="2786796581"/>
                    </a:ext>
                  </a:extLst>
                </a:gridCol>
                <a:gridCol w="432000">
                  <a:extLst>
                    <a:ext uri="{9D8B030D-6E8A-4147-A177-3AD203B41FA5}">
                      <a16:colId xmlns:a16="http://schemas.microsoft.com/office/drawing/2014/main" val="976106647"/>
                    </a:ext>
                  </a:extLst>
                </a:gridCol>
              </a:tblGrid>
              <a:tr h="342000">
                <a:tc>
                  <a:txBody>
                    <a:bodyPr/>
                    <a:lstStyle/>
                    <a:p>
                      <a:pPr algn="ctr"/>
                      <a:r>
                        <a:rPr lang="en-GB" sz="800" b="0" dirty="0">
                          <a:solidFill>
                            <a:srgbClr val="93328E"/>
                          </a:solidFill>
                        </a:rPr>
                        <a:t>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6035665"/>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8614225"/>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6334967"/>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6807160"/>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6858193"/>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5498119"/>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9752462"/>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4950801"/>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716754"/>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3436756"/>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8760738"/>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9538021"/>
                  </a:ext>
                </a:extLst>
              </a:tr>
            </a:tbl>
          </a:graphicData>
        </a:graphic>
      </p:graphicFrame>
    </p:spTree>
    <p:extLst>
      <p:ext uri="{BB962C8B-B14F-4D97-AF65-F5344CB8AC3E}">
        <p14:creationId xmlns:p14="http://schemas.microsoft.com/office/powerpoint/2010/main" val="168884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2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3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30"/>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29"/>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36"/>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First Fit Decreasing Algorithm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lnSpcReduction="20000"/>
          </a:bodyPr>
          <a:lstStyle/>
          <a:p>
            <a:pPr marL="0" indent="0" algn="just">
              <a:lnSpc>
                <a:spcPct val="110000"/>
              </a:lnSpc>
              <a:buNone/>
            </a:pPr>
            <a:r>
              <a:rPr lang="en-GB" sz="2400" dirty="0"/>
              <a:t>This is exactly the same as the first fit algorithm, except you must sort the given data into </a:t>
            </a:r>
            <a:r>
              <a:rPr lang="en-GB" sz="2400" b="1" dirty="0">
                <a:solidFill>
                  <a:srgbClr val="773580"/>
                </a:solidFill>
              </a:rPr>
              <a:t>decreasing order </a:t>
            </a:r>
            <a:r>
              <a:rPr lang="en-GB" sz="2400" dirty="0"/>
              <a:t>first, </a:t>
            </a:r>
            <a:r>
              <a:rPr lang="en-GB" sz="2400" b="1" dirty="0">
                <a:solidFill>
                  <a:srgbClr val="773580"/>
                </a:solidFill>
              </a:rPr>
              <a:t>before</a:t>
            </a:r>
            <a:r>
              <a:rPr lang="en-GB" sz="2400" dirty="0"/>
              <a:t> sorting the data into rows.</a:t>
            </a:r>
          </a:p>
          <a:p>
            <a:pPr marL="0" indent="0" algn="just">
              <a:lnSpc>
                <a:spcPct val="110000"/>
              </a:lnSpc>
              <a:buNone/>
            </a:pPr>
            <a:r>
              <a:rPr lang="en-GB" sz="2400" dirty="0"/>
              <a:t>Apply the ‘First Fit Decreasing’ algorithm.</a:t>
            </a:r>
          </a:p>
          <a:p>
            <a:pPr marL="0" indent="0" algn="just">
              <a:lnSpc>
                <a:spcPct val="110000"/>
              </a:lnSpc>
              <a:buNone/>
            </a:pPr>
            <a:r>
              <a:rPr lang="en-GB" sz="2400" dirty="0"/>
              <a:t>What is the minimum number of rows you use?</a:t>
            </a:r>
          </a:p>
          <a:p>
            <a:pPr marL="0" indent="0" algn="just">
              <a:lnSpc>
                <a:spcPct val="110000"/>
              </a:lnSpc>
              <a:buNone/>
            </a:pPr>
            <a:endParaRPr lang="en-GB" sz="2400" dirty="0"/>
          </a:p>
          <a:p>
            <a:pPr marL="0" indent="0" algn="just">
              <a:lnSpc>
                <a:spcPct val="110000"/>
              </a:lnSpc>
              <a:buNone/>
            </a:pPr>
            <a:r>
              <a:rPr lang="en-GB" sz="2400" dirty="0"/>
              <a:t>Remember, the group sizes were:</a:t>
            </a:r>
          </a:p>
          <a:p>
            <a:pPr marL="0" indent="0" algn="ctr">
              <a:lnSpc>
                <a:spcPct val="110000"/>
              </a:lnSpc>
              <a:buNone/>
            </a:pPr>
            <a:r>
              <a:rPr lang="en-GB" sz="3200" b="1" dirty="0">
                <a:solidFill>
                  <a:srgbClr val="773580"/>
                </a:solidFill>
              </a:rPr>
              <a:t>2  2  3  5  6  2  1  3  1  4  4  5  8  10  3  5  6  4  4  2</a:t>
            </a:r>
          </a:p>
          <a:p>
            <a:pPr marL="0" indent="0">
              <a:buNone/>
            </a:pPr>
            <a:endParaRPr lang="en-US" sz="2400" dirty="0"/>
          </a:p>
        </p:txBody>
      </p:sp>
    </p:spTree>
    <p:extLst>
      <p:ext uri="{BB962C8B-B14F-4D97-AF65-F5344CB8AC3E}">
        <p14:creationId xmlns:p14="http://schemas.microsoft.com/office/powerpoint/2010/main" val="2270598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First Fit Decreasing Algorithm</a:t>
            </a:r>
          </a:p>
        </p:txBody>
      </p:sp>
      <p:sp>
        <p:nvSpPr>
          <p:cNvPr id="4" name="TextBox 3">
            <a:extLst>
              <a:ext uri="{FF2B5EF4-FFF2-40B4-BE49-F238E27FC236}">
                <a16:creationId xmlns:a16="http://schemas.microsoft.com/office/drawing/2014/main" id="{C46C035B-4C24-1494-FFBF-271EC0467BE5}"/>
              </a:ext>
            </a:extLst>
          </p:cNvPr>
          <p:cNvSpPr txBox="1"/>
          <p:nvPr/>
        </p:nvSpPr>
        <p:spPr>
          <a:xfrm>
            <a:off x="8376091" y="3104434"/>
            <a:ext cx="3307909" cy="1815882"/>
          </a:xfrm>
          <a:prstGeom prst="rect">
            <a:avLst/>
          </a:prstGeom>
          <a:noFill/>
        </p:spPr>
        <p:txBody>
          <a:bodyPr wrap="square" rtlCol="0">
            <a:spAutoFit/>
          </a:bodyPr>
          <a:lstStyle/>
          <a:p>
            <a:r>
              <a:rPr lang="en-GB" sz="2800" dirty="0">
                <a:solidFill>
                  <a:srgbClr val="505759"/>
                </a:solidFill>
                <a:latin typeface="Roboto" panose="02000000000000000000" pitchFamily="2" charset="0"/>
                <a:ea typeface="Roboto" panose="02000000000000000000" pitchFamily="2" charset="0"/>
              </a:rPr>
              <a:t>The minimum number of rows required for this algorithm is eight.</a:t>
            </a:r>
          </a:p>
        </p:txBody>
      </p:sp>
      <p:sp>
        <p:nvSpPr>
          <p:cNvPr id="5" name="TextBox 4">
            <a:extLst>
              <a:ext uri="{FF2B5EF4-FFF2-40B4-BE49-F238E27FC236}">
                <a16:creationId xmlns:a16="http://schemas.microsoft.com/office/drawing/2014/main" id="{5DDD6FB4-08F8-FB5C-386F-1960927257A8}"/>
              </a:ext>
            </a:extLst>
          </p:cNvPr>
          <p:cNvSpPr txBox="1"/>
          <p:nvPr/>
        </p:nvSpPr>
        <p:spPr>
          <a:xfrm>
            <a:off x="1144286" y="2647987"/>
            <a:ext cx="2876203" cy="3108543"/>
          </a:xfrm>
          <a:prstGeom prst="rect">
            <a:avLst/>
          </a:prstGeom>
          <a:noFill/>
        </p:spPr>
        <p:txBody>
          <a:bodyPr wrap="square" rtlCol="0">
            <a:spAutoFit/>
          </a:bodyPr>
          <a:lstStyle/>
          <a:p>
            <a:r>
              <a:rPr lang="en-GB" sz="2800" dirty="0">
                <a:solidFill>
                  <a:srgbClr val="505759"/>
                </a:solidFill>
                <a:latin typeface="Roboto" panose="02000000000000000000" pitchFamily="2" charset="0"/>
                <a:ea typeface="Roboto" panose="02000000000000000000" pitchFamily="2" charset="0"/>
              </a:rPr>
              <a:t>Order of groups:</a:t>
            </a:r>
          </a:p>
          <a:p>
            <a:endParaRPr lang="en-GB" sz="2800" dirty="0">
              <a:solidFill>
                <a:srgbClr val="505759"/>
              </a:solidFill>
              <a:latin typeface="Roboto" panose="02000000000000000000" pitchFamily="2" charset="0"/>
              <a:ea typeface="Roboto" panose="02000000000000000000" pitchFamily="2" charset="0"/>
            </a:endParaRPr>
          </a:p>
          <a:p>
            <a:r>
              <a:rPr lang="en-GB" sz="2800" dirty="0">
                <a:solidFill>
                  <a:srgbClr val="505759"/>
                </a:solidFill>
                <a:latin typeface="Roboto" panose="02000000000000000000" pitchFamily="2" charset="0"/>
                <a:ea typeface="Roboto" panose="02000000000000000000" pitchFamily="2" charset="0"/>
              </a:rPr>
              <a:t>10, 8, 6, 6, 5,</a:t>
            </a:r>
          </a:p>
          <a:p>
            <a:r>
              <a:rPr lang="en-GB" sz="2800" dirty="0">
                <a:solidFill>
                  <a:srgbClr val="505759"/>
                </a:solidFill>
                <a:latin typeface="Roboto" panose="02000000000000000000" pitchFamily="2" charset="0"/>
                <a:ea typeface="Roboto" panose="02000000000000000000" pitchFamily="2" charset="0"/>
              </a:rPr>
              <a:t>5, 5, 4, 4, 4,</a:t>
            </a:r>
          </a:p>
          <a:p>
            <a:r>
              <a:rPr lang="en-GB" sz="2800" dirty="0">
                <a:solidFill>
                  <a:srgbClr val="505759"/>
                </a:solidFill>
                <a:latin typeface="Roboto" panose="02000000000000000000" pitchFamily="2" charset="0"/>
                <a:ea typeface="Roboto" panose="02000000000000000000" pitchFamily="2" charset="0"/>
              </a:rPr>
              <a:t>4, 3, 3, 3, 2,</a:t>
            </a:r>
          </a:p>
          <a:p>
            <a:r>
              <a:rPr lang="en-GB" sz="2800" dirty="0">
                <a:solidFill>
                  <a:srgbClr val="505759"/>
                </a:solidFill>
                <a:latin typeface="Roboto" panose="02000000000000000000" pitchFamily="2" charset="0"/>
                <a:ea typeface="Roboto" panose="02000000000000000000" pitchFamily="2" charset="0"/>
              </a:rPr>
              <a:t>2, 2, 2, 1, 1</a:t>
            </a:r>
          </a:p>
          <a:p>
            <a:endParaRPr lang="en-GB" sz="2800" u="sng" dirty="0">
              <a:solidFill>
                <a:srgbClr val="505759"/>
              </a:solidFill>
              <a:latin typeface="Roboto" panose="02000000000000000000" pitchFamily="2" charset="0"/>
              <a:ea typeface="Roboto" panose="02000000000000000000" pitchFamily="2" charset="0"/>
            </a:endParaRPr>
          </a:p>
        </p:txBody>
      </p:sp>
      <p:graphicFrame>
        <p:nvGraphicFramePr>
          <p:cNvPr id="6" name="Table 5">
            <a:extLst>
              <a:ext uri="{FF2B5EF4-FFF2-40B4-BE49-F238E27FC236}">
                <a16:creationId xmlns:a16="http://schemas.microsoft.com/office/drawing/2014/main" id="{CA1CFFCB-8A09-BBA0-311D-FFF270C5A62A}"/>
              </a:ext>
            </a:extLst>
          </p:cNvPr>
          <p:cNvGraphicFramePr>
            <a:graphicFrameLocks noGrp="1"/>
          </p:cNvGraphicFramePr>
          <p:nvPr>
            <p:extLst>
              <p:ext uri="{D42A27DB-BD31-4B8C-83A1-F6EECF244321}">
                <p14:modId xmlns:p14="http://schemas.microsoft.com/office/powerpoint/2010/main" val="2156056622"/>
              </p:ext>
            </p:extLst>
          </p:nvPr>
        </p:nvGraphicFramePr>
        <p:xfrm>
          <a:off x="3865948" y="2309019"/>
          <a:ext cx="4320000" cy="4104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057645430"/>
                    </a:ext>
                  </a:extLst>
                </a:gridCol>
                <a:gridCol w="432000">
                  <a:extLst>
                    <a:ext uri="{9D8B030D-6E8A-4147-A177-3AD203B41FA5}">
                      <a16:colId xmlns:a16="http://schemas.microsoft.com/office/drawing/2014/main" val="855370817"/>
                    </a:ext>
                  </a:extLst>
                </a:gridCol>
                <a:gridCol w="432000">
                  <a:extLst>
                    <a:ext uri="{9D8B030D-6E8A-4147-A177-3AD203B41FA5}">
                      <a16:colId xmlns:a16="http://schemas.microsoft.com/office/drawing/2014/main" val="2721669414"/>
                    </a:ext>
                  </a:extLst>
                </a:gridCol>
                <a:gridCol w="432000">
                  <a:extLst>
                    <a:ext uri="{9D8B030D-6E8A-4147-A177-3AD203B41FA5}">
                      <a16:colId xmlns:a16="http://schemas.microsoft.com/office/drawing/2014/main" val="641049309"/>
                    </a:ext>
                  </a:extLst>
                </a:gridCol>
                <a:gridCol w="432000">
                  <a:extLst>
                    <a:ext uri="{9D8B030D-6E8A-4147-A177-3AD203B41FA5}">
                      <a16:colId xmlns:a16="http://schemas.microsoft.com/office/drawing/2014/main" val="3026700501"/>
                    </a:ext>
                  </a:extLst>
                </a:gridCol>
                <a:gridCol w="432000">
                  <a:extLst>
                    <a:ext uri="{9D8B030D-6E8A-4147-A177-3AD203B41FA5}">
                      <a16:colId xmlns:a16="http://schemas.microsoft.com/office/drawing/2014/main" val="2042022052"/>
                    </a:ext>
                  </a:extLst>
                </a:gridCol>
                <a:gridCol w="432000">
                  <a:extLst>
                    <a:ext uri="{9D8B030D-6E8A-4147-A177-3AD203B41FA5}">
                      <a16:colId xmlns:a16="http://schemas.microsoft.com/office/drawing/2014/main" val="126698596"/>
                    </a:ext>
                  </a:extLst>
                </a:gridCol>
                <a:gridCol w="432000">
                  <a:extLst>
                    <a:ext uri="{9D8B030D-6E8A-4147-A177-3AD203B41FA5}">
                      <a16:colId xmlns:a16="http://schemas.microsoft.com/office/drawing/2014/main" val="1725186020"/>
                    </a:ext>
                  </a:extLst>
                </a:gridCol>
                <a:gridCol w="432000">
                  <a:extLst>
                    <a:ext uri="{9D8B030D-6E8A-4147-A177-3AD203B41FA5}">
                      <a16:colId xmlns:a16="http://schemas.microsoft.com/office/drawing/2014/main" val="2786796581"/>
                    </a:ext>
                  </a:extLst>
                </a:gridCol>
                <a:gridCol w="432000">
                  <a:extLst>
                    <a:ext uri="{9D8B030D-6E8A-4147-A177-3AD203B41FA5}">
                      <a16:colId xmlns:a16="http://schemas.microsoft.com/office/drawing/2014/main" val="976106647"/>
                    </a:ext>
                  </a:extLst>
                </a:gridCol>
              </a:tblGrid>
              <a:tr h="342000">
                <a:tc>
                  <a:txBody>
                    <a:bodyPr/>
                    <a:lstStyle/>
                    <a:p>
                      <a:pPr algn="ctr"/>
                      <a:r>
                        <a:rPr lang="en-GB" sz="800" b="0" dirty="0">
                          <a:solidFill>
                            <a:srgbClr val="93328E"/>
                          </a:solidFill>
                        </a:rPr>
                        <a:t>1</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3</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7</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800" b="0" dirty="0">
                          <a:solidFill>
                            <a:srgbClr val="93328E"/>
                          </a:solidFill>
                        </a:rPr>
                        <a:t>10</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6035665"/>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8614225"/>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6334967"/>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6807160"/>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6858193"/>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5498119"/>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9752462"/>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4950801"/>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716754"/>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3436756"/>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8760738"/>
                  </a:ext>
                </a:extLst>
              </a:tr>
              <a:tr h="342000">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800" dirty="0">
                        <a:solidFill>
                          <a:srgbClr val="93328E"/>
                        </a:solidFill>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9538021"/>
                  </a:ext>
                </a:extLst>
              </a:tr>
            </a:tbl>
          </a:graphicData>
        </a:graphic>
      </p:graphicFrame>
      <p:sp>
        <p:nvSpPr>
          <p:cNvPr id="7" name="Rectangle 6">
            <a:extLst>
              <a:ext uri="{FF2B5EF4-FFF2-40B4-BE49-F238E27FC236}">
                <a16:creationId xmlns:a16="http://schemas.microsoft.com/office/drawing/2014/main" id="{9C1A91A3-02B0-7B49-6445-E19A9E66972A}"/>
              </a:ext>
            </a:extLst>
          </p:cNvPr>
          <p:cNvSpPr/>
          <p:nvPr/>
        </p:nvSpPr>
        <p:spPr>
          <a:xfrm>
            <a:off x="6889948" y="4708451"/>
            <a:ext cx="864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A1C9AF0B-5795-7805-BC7D-BE035D3F1F4E}"/>
              </a:ext>
            </a:extLst>
          </p:cNvPr>
          <p:cNvSpPr/>
          <p:nvPr/>
        </p:nvSpPr>
        <p:spPr>
          <a:xfrm>
            <a:off x="3865948" y="4710424"/>
            <a:ext cx="129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0544EC1-2E3E-DA24-435B-13FD42C05126}"/>
              </a:ext>
            </a:extLst>
          </p:cNvPr>
          <p:cNvSpPr/>
          <p:nvPr/>
        </p:nvSpPr>
        <p:spPr>
          <a:xfrm>
            <a:off x="3870370" y="2994738"/>
            <a:ext cx="259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51159881-890A-CA4A-AD08-256533A9F6EF}"/>
              </a:ext>
            </a:extLst>
          </p:cNvPr>
          <p:cNvSpPr/>
          <p:nvPr/>
        </p:nvSpPr>
        <p:spPr>
          <a:xfrm>
            <a:off x="7753423" y="4015520"/>
            <a:ext cx="43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8A1CE9-B6BC-D8DE-B7DC-0FA8E92CBE70}"/>
              </a:ext>
            </a:extLst>
          </p:cNvPr>
          <p:cNvSpPr/>
          <p:nvPr/>
        </p:nvSpPr>
        <p:spPr>
          <a:xfrm>
            <a:off x="6457423" y="3341650"/>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4802E98B-290E-3F75-23FF-46FDE0089C8E}"/>
              </a:ext>
            </a:extLst>
          </p:cNvPr>
          <p:cNvSpPr/>
          <p:nvPr/>
        </p:nvSpPr>
        <p:spPr>
          <a:xfrm>
            <a:off x="5161948" y="4707804"/>
            <a:ext cx="864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72D78A1-01DC-87AA-9EC4-50295BB0A136}"/>
              </a:ext>
            </a:extLst>
          </p:cNvPr>
          <p:cNvSpPr/>
          <p:nvPr/>
        </p:nvSpPr>
        <p:spPr>
          <a:xfrm>
            <a:off x="3869333" y="4019503"/>
            <a:ext cx="216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1E1D3ECE-E4BE-D425-8355-9417E339A189}"/>
              </a:ext>
            </a:extLst>
          </p:cNvPr>
          <p:cNvSpPr/>
          <p:nvPr/>
        </p:nvSpPr>
        <p:spPr>
          <a:xfrm>
            <a:off x="7324159" y="2652738"/>
            <a:ext cx="864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17BFD26D-F815-712A-2FB3-7BC311942F34}"/>
              </a:ext>
            </a:extLst>
          </p:cNvPr>
          <p:cNvSpPr/>
          <p:nvPr/>
        </p:nvSpPr>
        <p:spPr>
          <a:xfrm>
            <a:off x="5586166" y="4367408"/>
            <a:ext cx="129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E0EDE925-4D30-F642-041B-1B86BEDC34F7}"/>
              </a:ext>
            </a:extLst>
          </p:cNvPr>
          <p:cNvSpPr/>
          <p:nvPr/>
        </p:nvSpPr>
        <p:spPr>
          <a:xfrm>
            <a:off x="6455113" y="2995110"/>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C0AF0139-9A01-7827-A7B1-E2E191FA35D9}"/>
              </a:ext>
            </a:extLst>
          </p:cNvPr>
          <p:cNvSpPr/>
          <p:nvPr/>
        </p:nvSpPr>
        <p:spPr>
          <a:xfrm>
            <a:off x="7754473" y="4701747"/>
            <a:ext cx="43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71C4D9C9-6E62-A1D2-DF0E-A023A2801A02}"/>
              </a:ext>
            </a:extLst>
          </p:cNvPr>
          <p:cNvSpPr/>
          <p:nvPr/>
        </p:nvSpPr>
        <p:spPr>
          <a:xfrm>
            <a:off x="3865948" y="3680969"/>
            <a:ext cx="216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C8DFFB60-5AA6-5178-DA70-B01E023327FB}"/>
              </a:ext>
            </a:extLst>
          </p:cNvPr>
          <p:cNvSpPr/>
          <p:nvPr/>
        </p:nvSpPr>
        <p:spPr>
          <a:xfrm>
            <a:off x="3865423" y="2650602"/>
            <a:ext cx="345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A6BCE60C-FB4F-1DCD-C8C7-D58A55347409}"/>
              </a:ext>
            </a:extLst>
          </p:cNvPr>
          <p:cNvSpPr/>
          <p:nvPr/>
        </p:nvSpPr>
        <p:spPr>
          <a:xfrm>
            <a:off x="3865423" y="2312997"/>
            <a:ext cx="432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E9B032FD-E04A-0A4B-150A-FDABCB76ADC0}"/>
              </a:ext>
            </a:extLst>
          </p:cNvPr>
          <p:cNvSpPr/>
          <p:nvPr/>
        </p:nvSpPr>
        <p:spPr>
          <a:xfrm>
            <a:off x="6889423" y="4365439"/>
            <a:ext cx="1296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0C522C23-F2F4-71CD-0C86-EE66691AF75B}"/>
              </a:ext>
            </a:extLst>
          </p:cNvPr>
          <p:cNvSpPr/>
          <p:nvPr/>
        </p:nvSpPr>
        <p:spPr>
          <a:xfrm>
            <a:off x="6029249" y="3680490"/>
            <a:ext cx="2160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AD77B21-ECF8-1BCC-9AEF-85A1C74BEE96}"/>
              </a:ext>
            </a:extLst>
          </p:cNvPr>
          <p:cNvSpPr/>
          <p:nvPr/>
        </p:nvSpPr>
        <p:spPr>
          <a:xfrm>
            <a:off x="3865948" y="3339380"/>
            <a:ext cx="2592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38C9C662-87B6-4363-0F00-C30573271EF0}"/>
              </a:ext>
            </a:extLst>
          </p:cNvPr>
          <p:cNvSpPr/>
          <p:nvPr/>
        </p:nvSpPr>
        <p:spPr>
          <a:xfrm>
            <a:off x="6029333" y="4022313"/>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22002554-951C-FCB6-2A39-3CBA8C10AEED}"/>
              </a:ext>
            </a:extLst>
          </p:cNvPr>
          <p:cNvSpPr/>
          <p:nvPr/>
        </p:nvSpPr>
        <p:spPr>
          <a:xfrm>
            <a:off x="3865948" y="4367062"/>
            <a:ext cx="1728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10ED4EDE-0803-6E8A-9E7E-9C1B1D05F757}"/>
              </a:ext>
            </a:extLst>
          </p:cNvPr>
          <p:cNvSpPr/>
          <p:nvPr/>
        </p:nvSpPr>
        <p:spPr>
          <a:xfrm>
            <a:off x="6025948" y="4707914"/>
            <a:ext cx="864000" cy="342000"/>
          </a:xfrm>
          <a:prstGeom prst="rect">
            <a:avLst/>
          </a:prstGeom>
          <a:solidFill>
            <a:srgbClr val="9332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a:extLst>
              <a:ext uri="{FF2B5EF4-FFF2-40B4-BE49-F238E27FC236}">
                <a16:creationId xmlns:a16="http://schemas.microsoft.com/office/drawing/2014/main" id="{79530E58-7A6E-96BB-8BCD-9025F369F6E9}"/>
              </a:ext>
            </a:extLst>
          </p:cNvPr>
          <p:cNvCxnSpPr/>
          <p:nvPr/>
        </p:nvCxnSpPr>
        <p:spPr>
          <a:xfrm rot="2700000" flipH="1">
            <a:off x="1433423" y="3585083"/>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923AC74-E06A-91F3-2267-652788BC3639}"/>
              </a:ext>
            </a:extLst>
          </p:cNvPr>
          <p:cNvCxnSpPr/>
          <p:nvPr/>
        </p:nvCxnSpPr>
        <p:spPr>
          <a:xfrm rot="2700000" flipH="1">
            <a:off x="1341022" y="4011196"/>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888D6EA-FF1D-CB9F-263D-E733C98412F0}"/>
              </a:ext>
            </a:extLst>
          </p:cNvPr>
          <p:cNvCxnSpPr/>
          <p:nvPr/>
        </p:nvCxnSpPr>
        <p:spPr>
          <a:xfrm rot="2700000" flipH="1">
            <a:off x="1675726" y="4037260"/>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56D40EC-5740-1F6E-380D-38224D45EC34}"/>
              </a:ext>
            </a:extLst>
          </p:cNvPr>
          <p:cNvCxnSpPr/>
          <p:nvPr/>
        </p:nvCxnSpPr>
        <p:spPr>
          <a:xfrm rot="2700000" flipH="1">
            <a:off x="1334711" y="443730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4978D4D-479F-FDB4-4C88-E8CDBA79E7E1}"/>
              </a:ext>
            </a:extLst>
          </p:cNvPr>
          <p:cNvCxnSpPr/>
          <p:nvPr/>
        </p:nvCxnSpPr>
        <p:spPr>
          <a:xfrm rot="2700000" flipH="1">
            <a:off x="1842838" y="3586044"/>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2697812-95D8-87F1-DB30-AAEB0B8135EE}"/>
              </a:ext>
            </a:extLst>
          </p:cNvPr>
          <p:cNvCxnSpPr/>
          <p:nvPr/>
        </p:nvCxnSpPr>
        <p:spPr>
          <a:xfrm rot="2700000" flipH="1">
            <a:off x="2054531" y="443601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6F4C097-BD2E-1228-9798-004954363C95}"/>
              </a:ext>
            </a:extLst>
          </p:cNvPr>
          <p:cNvCxnSpPr/>
          <p:nvPr/>
        </p:nvCxnSpPr>
        <p:spPr>
          <a:xfrm rot="2700000" flipH="1">
            <a:off x="2234416" y="3574867"/>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EE91B17-97AE-022A-5858-19260E9B46D6}"/>
              </a:ext>
            </a:extLst>
          </p:cNvPr>
          <p:cNvCxnSpPr/>
          <p:nvPr/>
        </p:nvCxnSpPr>
        <p:spPr>
          <a:xfrm rot="2700000" flipH="1">
            <a:off x="2404786" y="4436018"/>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DFF3114-B3E4-AE41-7C4A-F90CFF299977}"/>
              </a:ext>
            </a:extLst>
          </p:cNvPr>
          <p:cNvCxnSpPr/>
          <p:nvPr/>
        </p:nvCxnSpPr>
        <p:spPr>
          <a:xfrm rot="2700000" flipH="1">
            <a:off x="2419677" y="4857851"/>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7B1FCD8-4CD0-3C8D-89F8-CB93FBC81FA7}"/>
              </a:ext>
            </a:extLst>
          </p:cNvPr>
          <p:cNvCxnSpPr/>
          <p:nvPr/>
        </p:nvCxnSpPr>
        <p:spPr>
          <a:xfrm rot="2700000" flipH="1">
            <a:off x="2042574" y="4884548"/>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70C6B4F-2BAD-BE9F-24A8-17DA7CAFEDFE}"/>
              </a:ext>
            </a:extLst>
          </p:cNvPr>
          <p:cNvCxnSpPr/>
          <p:nvPr/>
        </p:nvCxnSpPr>
        <p:spPr>
          <a:xfrm rot="2700000" flipH="1">
            <a:off x="2737860" y="4449097"/>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53AEF97-F033-6A77-796E-BAEFD2122385}"/>
              </a:ext>
            </a:extLst>
          </p:cNvPr>
          <p:cNvCxnSpPr/>
          <p:nvPr/>
        </p:nvCxnSpPr>
        <p:spPr>
          <a:xfrm rot="2700000" flipH="1">
            <a:off x="2396034" y="4037260"/>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8C38826-8293-ADD2-5777-3187356DB331}"/>
              </a:ext>
            </a:extLst>
          </p:cNvPr>
          <p:cNvCxnSpPr/>
          <p:nvPr/>
        </p:nvCxnSpPr>
        <p:spPr>
          <a:xfrm rot="2700000" flipH="1">
            <a:off x="2574075" y="3586751"/>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6EDFEC7-3BCB-DF94-2C20-541B77375931}"/>
              </a:ext>
            </a:extLst>
          </p:cNvPr>
          <p:cNvCxnSpPr/>
          <p:nvPr/>
        </p:nvCxnSpPr>
        <p:spPr>
          <a:xfrm rot="2700000" flipH="1">
            <a:off x="2054533" y="4027075"/>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3AE2B57-65A6-ED1D-F0D3-DD59E9EC0C06}"/>
              </a:ext>
            </a:extLst>
          </p:cNvPr>
          <p:cNvCxnSpPr/>
          <p:nvPr/>
        </p:nvCxnSpPr>
        <p:spPr>
          <a:xfrm rot="2700000" flipH="1">
            <a:off x="1684967" y="4449096"/>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ADFD820-CA8B-AF99-7674-E66E7A2CFE56}"/>
              </a:ext>
            </a:extLst>
          </p:cNvPr>
          <p:cNvCxnSpPr/>
          <p:nvPr/>
        </p:nvCxnSpPr>
        <p:spPr>
          <a:xfrm rot="2700000" flipH="1">
            <a:off x="2739356" y="4884549"/>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6271945-3BA1-27B5-407E-93F1FAFEE5E7}"/>
              </a:ext>
            </a:extLst>
          </p:cNvPr>
          <p:cNvCxnSpPr/>
          <p:nvPr/>
        </p:nvCxnSpPr>
        <p:spPr>
          <a:xfrm rot="2700000" flipH="1">
            <a:off x="1681189" y="4873472"/>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721A6126-0FA1-3DD2-5A80-61BEF15623A1}"/>
              </a:ext>
            </a:extLst>
          </p:cNvPr>
          <p:cNvCxnSpPr/>
          <p:nvPr/>
        </p:nvCxnSpPr>
        <p:spPr>
          <a:xfrm rot="2700000" flipH="1">
            <a:off x="2746206" y="4011197"/>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888F5CD-1E23-EB8C-ABF6-8C641AAAE58F}"/>
              </a:ext>
            </a:extLst>
          </p:cNvPr>
          <p:cNvCxnSpPr/>
          <p:nvPr/>
        </p:nvCxnSpPr>
        <p:spPr>
          <a:xfrm rot="2700000" flipH="1">
            <a:off x="1348901" y="4857850"/>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FD5843A-73CF-BEDB-43B7-F6A4D842989D}"/>
              </a:ext>
            </a:extLst>
          </p:cNvPr>
          <p:cNvCxnSpPr/>
          <p:nvPr/>
        </p:nvCxnSpPr>
        <p:spPr>
          <a:xfrm rot="2700000" flipH="1">
            <a:off x="2949171" y="3574522"/>
            <a:ext cx="16624" cy="360000"/>
          </a:xfrm>
          <a:prstGeom prst="line">
            <a:avLst/>
          </a:prstGeom>
          <a:ln w="28575">
            <a:solidFill>
              <a:srgbClr val="93328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201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2"/>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34"/>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3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2"/>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45"/>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43"/>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7"/>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3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10"/>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35"/>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17"/>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42"/>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ORiE Presentation</Template>
  <TotalTime>23</TotalTime>
  <Words>3066</Words>
  <Application>Microsoft Office PowerPoint</Application>
  <PresentationFormat>Widescreen</PresentationFormat>
  <Paragraphs>306</Paragraphs>
  <Slides>21</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Aptos</vt:lpstr>
      <vt:lpstr>Aptos Display</vt:lpstr>
      <vt:lpstr>Arial</vt:lpstr>
      <vt:lpstr>Calibri</vt:lpstr>
      <vt:lpstr>Roboto</vt:lpstr>
      <vt:lpstr>Roboto Light</vt:lpstr>
      <vt:lpstr>Verdana</vt:lpstr>
      <vt:lpstr>Office Theme</vt:lpstr>
      <vt:lpstr>Theatre Bookings</vt:lpstr>
      <vt:lpstr>Introduction</vt:lpstr>
      <vt:lpstr>Theatre Information</vt:lpstr>
      <vt:lpstr>Theatre Information</vt:lpstr>
      <vt:lpstr>Algorithms</vt:lpstr>
      <vt:lpstr>The First Fit Algorithm</vt:lpstr>
      <vt:lpstr>The First Fit Algorithm</vt:lpstr>
      <vt:lpstr>The First Fit Decreasing Algorithm</vt:lpstr>
      <vt:lpstr>The First Fit Decreasing Algorithm</vt:lpstr>
      <vt:lpstr>Evaluation</vt:lpstr>
      <vt:lpstr>Bin Packing Algorithms</vt:lpstr>
      <vt:lpstr>Bin Packing Algorithms</vt:lpstr>
      <vt:lpstr>Operational Research</vt:lpstr>
      <vt:lpstr>OR in detail - Supermarkets</vt:lpstr>
      <vt:lpstr>OR in detail - Airlines</vt:lpstr>
      <vt:lpstr>OR in detail -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Chiara Carparelli</dc:creator>
  <cp:lastModifiedBy>Chiara Carparelli</cp:lastModifiedBy>
  <cp:revision>1</cp:revision>
  <dcterms:created xsi:type="dcterms:W3CDTF">2025-03-27T11:49:58Z</dcterms:created>
  <dcterms:modified xsi:type="dcterms:W3CDTF">2025-03-27T12:13:57Z</dcterms:modified>
</cp:coreProperties>
</file>